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38.xml" ContentType="application/vnd.openxmlformats-officedocument.presentationml.tags+xml"/>
  <Override PartName="/ppt/notesSlides/notesSlide3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39.xml" ContentType="application/vnd.openxmlformats-officedocument.presentationml.tags+xml"/>
  <Override PartName="/ppt/notesSlides/notesSlide4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ags/tag40.xml" ContentType="application/vnd.openxmlformats-officedocument.presentationml.tags+xml"/>
  <Override PartName="/ppt/notesSlides/notesSlide4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tags/tag41.xml" ContentType="application/vnd.openxmlformats-officedocument.presentationml.tags+xml"/>
  <Override PartName="/ppt/notesSlides/notesSlide4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tags/tag42.xml" ContentType="application/vnd.openxmlformats-officedocument.presentationml.tags+xml"/>
  <Override PartName="/ppt/notesSlides/notesSlide4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tags/tag43.xml" ContentType="application/vnd.openxmlformats-officedocument.presentationml.tags+xml"/>
  <Override PartName="/ppt/notesSlides/notesSlide4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tags/tag44.xml" ContentType="application/vnd.openxmlformats-officedocument.presentationml.tags+xml"/>
  <Override PartName="/ppt/notesSlides/notesSlide4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tags/tag45.xml" ContentType="application/vnd.openxmlformats-officedocument.presentationml.tags+xml"/>
  <Override PartName="/ppt/notesSlides/notesSlide4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tags/tag46.xml" ContentType="application/vnd.openxmlformats-officedocument.presentationml.tags+xml"/>
  <Override PartName="/ppt/notesSlides/notesSlide4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tags/tag47.xml" ContentType="application/vnd.openxmlformats-officedocument.presentationml.tags+xml"/>
  <Override PartName="/ppt/notesSlides/notesSlide4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tags/tag48.xml" ContentType="application/vnd.openxmlformats-officedocument.presentationml.tags+xml"/>
  <Override PartName="/ppt/notesSlides/notesSlide4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tags/tag49.xml" ContentType="application/vnd.openxmlformats-officedocument.presentationml.tags+xml"/>
  <Override PartName="/ppt/notesSlides/notesSlide5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tags/tag50.xml" ContentType="application/vnd.openxmlformats-officedocument.presentationml.tags+xml"/>
  <Override PartName="/ppt/notesSlides/notesSlide51.xml" ContentType="application/vnd.openxmlformats-officedocument.presentationml.notesSlide+xml"/>
  <Override PartName="/ppt/tags/tag51.xml" ContentType="application/vnd.openxmlformats-officedocument.presentationml.tags+xml"/>
  <Override PartName="/ppt/notesSlides/notesSlide52.xml" ContentType="application/vnd.openxmlformats-officedocument.presentationml.notesSlide+xml"/>
  <Override PartName="/ppt/tags/tag52.xml" ContentType="application/vnd.openxmlformats-officedocument.presentationml.tags+xml"/>
  <Override PartName="/ppt/notesSlides/notesSlide53.xml" ContentType="application/vnd.openxmlformats-officedocument.presentationml.notesSlide+xml"/>
  <Override PartName="/ppt/tags/tag53.xml" ContentType="application/vnd.openxmlformats-officedocument.presentationml.tags+xml"/>
  <Override PartName="/ppt/notesSlides/notesSlide54.xml" ContentType="application/vnd.openxmlformats-officedocument.presentationml.notesSlide+xml"/>
  <Override PartName="/ppt/tags/tag54.xml" ContentType="application/vnd.openxmlformats-officedocument.presentationml.tags+xml"/>
  <Override PartName="/ppt/notesSlides/notesSlide55.xml" ContentType="application/vnd.openxmlformats-officedocument.presentationml.notesSlide+xml"/>
  <Override PartName="/ppt/tags/tag55.xml" ContentType="application/vnd.openxmlformats-officedocument.presentationml.tags+xml"/>
  <Override PartName="/ppt/notesSlides/notesSlide56.xml" ContentType="application/vnd.openxmlformats-officedocument.presentationml.notesSlide+xml"/>
  <Override PartName="/ppt/tags/tag56.xml" ContentType="application/vnd.openxmlformats-officedocument.presentationml.tags+xml"/>
  <Override PartName="/ppt/notesSlides/notesSlide57.xml" ContentType="application/vnd.openxmlformats-officedocument.presentationml.notesSlide+xml"/>
  <Override PartName="/ppt/tags/tag57.xml" ContentType="application/vnd.openxmlformats-officedocument.presentationml.tags+xml"/>
  <Override PartName="/ppt/notesSlides/notesSlide58.xml" ContentType="application/vnd.openxmlformats-officedocument.presentationml.notesSlide+xml"/>
  <Override PartName="/ppt/tags/tag58.xml" ContentType="application/vnd.openxmlformats-officedocument.presentationml.tags+xml"/>
  <Override PartName="/ppt/notesSlides/notesSlide59.xml" ContentType="application/vnd.openxmlformats-officedocument.presentationml.notesSlide+xml"/>
  <Override PartName="/ppt/tags/tag59.xml" ContentType="application/vnd.openxmlformats-officedocument.presentationml.tags+xml"/>
  <Override PartName="/ppt/notesSlides/notesSlide60.xml" ContentType="application/vnd.openxmlformats-officedocument.presentationml.notesSlide+xml"/>
  <Override PartName="/ppt/tags/tag60.xml" ContentType="application/vnd.openxmlformats-officedocument.presentationml.tags+xml"/>
  <Override PartName="/ppt/notesSlides/notesSlide6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tags/tag61.xml" ContentType="application/vnd.openxmlformats-officedocument.presentationml.tags+xml"/>
  <Override PartName="/ppt/notesSlides/notesSlide6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tags/tag62.xml" ContentType="application/vnd.openxmlformats-officedocument.presentationml.tags+xml"/>
  <Override PartName="/ppt/notesSlides/notesSlide63.xml" ContentType="application/vnd.openxmlformats-officedocument.presentationml.notesSlide+xml"/>
  <Override PartName="/ppt/tags/tag63.xml" ContentType="application/vnd.openxmlformats-officedocument.presentationml.tags+xml"/>
  <Override PartName="/ppt/notesSlides/notesSlide64.xml" ContentType="application/vnd.openxmlformats-officedocument.presentationml.notesSlide+xml"/>
  <Override PartName="/ppt/tags/tag64.xml" ContentType="application/vnd.openxmlformats-officedocument.presentationml.tags+xml"/>
  <Override PartName="/ppt/notesSlides/notesSlide65.xml" ContentType="application/vnd.openxmlformats-officedocument.presentationml.notesSlide+xml"/>
  <Override PartName="/ppt/tags/tag65.xml" ContentType="application/vnd.openxmlformats-officedocument.presentationml.tags+xml"/>
  <Override PartName="/ppt/notesSlides/notesSlide66.xml" ContentType="application/vnd.openxmlformats-officedocument.presentationml.notesSlide+xml"/>
  <Override PartName="/ppt/tags/tag66.xml" ContentType="application/vnd.openxmlformats-officedocument.presentationml.tags+xml"/>
  <Override PartName="/ppt/notesSlides/notesSlide67.xml" ContentType="application/vnd.openxmlformats-officedocument.presentationml.notesSlide+xml"/>
  <Override PartName="/ppt/tags/tag67.xml" ContentType="application/vnd.openxmlformats-officedocument.presentationml.tags+xml"/>
  <Override PartName="/ppt/notesSlides/notesSlide68.xml" ContentType="application/vnd.openxmlformats-officedocument.presentationml.notesSlide+xml"/>
  <Override PartName="/ppt/tags/tag68.xml" ContentType="application/vnd.openxmlformats-officedocument.presentationml.tags+xml"/>
  <Override PartName="/ppt/notesSlides/notesSlide69.xml" ContentType="application/vnd.openxmlformats-officedocument.presentationml.notesSlide+xml"/>
  <Override PartName="/ppt/tags/tag69.xml" ContentType="application/vnd.openxmlformats-officedocument.presentationml.tags+xml"/>
  <Override PartName="/ppt/notesSlides/notesSlide70.xml" ContentType="application/vnd.openxmlformats-officedocument.presentationml.notesSlide+xml"/>
  <Override PartName="/ppt/tags/tag70.xml" ContentType="application/vnd.openxmlformats-officedocument.presentationml.tags+xml"/>
  <Override PartName="/ppt/notesSlides/notesSlide71.xml" ContentType="application/vnd.openxmlformats-officedocument.presentationml.notesSlide+xml"/>
  <Override PartName="/ppt/tags/tag71.xml" ContentType="application/vnd.openxmlformats-officedocument.presentationml.tags+xml"/>
  <Override PartName="/ppt/notesSlides/notesSlide72.xml" ContentType="application/vnd.openxmlformats-officedocument.presentationml.notesSlide+xml"/>
  <Override PartName="/ppt/tags/tag72.xml" ContentType="application/vnd.openxmlformats-officedocument.presentationml.tags+xml"/>
  <Override PartName="/ppt/notesSlides/notesSlide73.xml" ContentType="application/vnd.openxmlformats-officedocument.presentationml.notesSlide+xml"/>
  <Override PartName="/ppt/tags/tag73.xml" ContentType="application/vnd.openxmlformats-officedocument.presentationml.tags+xml"/>
  <Override PartName="/ppt/notesSlides/notesSlide74.xml" ContentType="application/vnd.openxmlformats-officedocument.presentationml.notesSlide+xml"/>
  <Override PartName="/ppt/tags/tag74.xml" ContentType="application/vnd.openxmlformats-officedocument.presentationml.tags+xml"/>
  <Override PartName="/ppt/notesSlides/notesSlide75.xml" ContentType="application/vnd.openxmlformats-officedocument.presentationml.notesSlide+xml"/>
  <Override PartName="/ppt/tags/tag7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7"/>
  </p:notesMasterIdLst>
  <p:sldIdLst>
    <p:sldId id="306" r:id="rId2"/>
    <p:sldId id="307" r:id="rId3"/>
    <p:sldId id="308" r:id="rId4"/>
    <p:sldId id="309" r:id="rId5"/>
    <p:sldId id="310" r:id="rId6"/>
    <p:sldId id="311" r:id="rId7"/>
    <p:sldId id="312" r:id="rId8"/>
    <p:sldId id="313" r:id="rId9"/>
    <p:sldId id="365" r:id="rId10"/>
    <p:sldId id="315" r:id="rId11"/>
    <p:sldId id="314" r:id="rId12"/>
    <p:sldId id="316" r:id="rId13"/>
    <p:sldId id="317" r:id="rId14"/>
    <p:sldId id="318" r:id="rId15"/>
    <p:sldId id="319" r:id="rId16"/>
    <p:sldId id="357" r:id="rId17"/>
    <p:sldId id="358" r:id="rId18"/>
    <p:sldId id="359" r:id="rId19"/>
    <p:sldId id="320" r:id="rId20"/>
    <p:sldId id="321" r:id="rId21"/>
    <p:sldId id="322" r:id="rId22"/>
    <p:sldId id="323" r:id="rId23"/>
    <p:sldId id="324" r:id="rId24"/>
    <p:sldId id="325" r:id="rId25"/>
    <p:sldId id="326" r:id="rId26"/>
    <p:sldId id="360" r:id="rId27"/>
    <p:sldId id="327" r:id="rId28"/>
    <p:sldId id="328" r:id="rId29"/>
    <p:sldId id="329" r:id="rId30"/>
    <p:sldId id="330" r:id="rId31"/>
    <p:sldId id="331" r:id="rId32"/>
    <p:sldId id="332" r:id="rId33"/>
    <p:sldId id="333" r:id="rId34"/>
    <p:sldId id="334" r:id="rId35"/>
    <p:sldId id="335" r:id="rId36"/>
    <p:sldId id="336" r:id="rId37"/>
    <p:sldId id="339" r:id="rId38"/>
    <p:sldId id="366" r:id="rId39"/>
    <p:sldId id="373" r:id="rId40"/>
    <p:sldId id="371" r:id="rId41"/>
    <p:sldId id="374" r:id="rId42"/>
    <p:sldId id="367" r:id="rId43"/>
    <p:sldId id="375" r:id="rId44"/>
    <p:sldId id="368" r:id="rId45"/>
    <p:sldId id="376" r:id="rId46"/>
    <p:sldId id="369" r:id="rId47"/>
    <p:sldId id="380" r:id="rId48"/>
    <p:sldId id="370" r:id="rId49"/>
    <p:sldId id="377" r:id="rId50"/>
    <p:sldId id="372" r:id="rId51"/>
    <p:sldId id="338" r:id="rId52"/>
    <p:sldId id="340" r:id="rId53"/>
    <p:sldId id="337" r:id="rId54"/>
    <p:sldId id="341" r:id="rId55"/>
    <p:sldId id="342" r:id="rId56"/>
    <p:sldId id="343" r:id="rId57"/>
    <p:sldId id="361" r:id="rId58"/>
    <p:sldId id="344" r:id="rId59"/>
    <p:sldId id="345" r:id="rId60"/>
    <p:sldId id="346" r:id="rId61"/>
    <p:sldId id="347" r:id="rId62"/>
    <p:sldId id="348" r:id="rId63"/>
    <p:sldId id="349" r:id="rId64"/>
    <p:sldId id="350" r:id="rId65"/>
    <p:sldId id="351" r:id="rId66"/>
    <p:sldId id="352" r:id="rId67"/>
    <p:sldId id="353" r:id="rId68"/>
    <p:sldId id="354" r:id="rId69"/>
    <p:sldId id="355" r:id="rId70"/>
    <p:sldId id="356" r:id="rId71"/>
    <p:sldId id="362" r:id="rId72"/>
    <p:sldId id="363" r:id="rId73"/>
    <p:sldId id="379" r:id="rId74"/>
    <p:sldId id="364" r:id="rId75"/>
    <p:sldId id="302"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6A8BEB5-B855-D34C-A226-D7DF22E26181}">
          <p14:sldIdLst>
            <p14:sldId id="306"/>
            <p14:sldId id="307"/>
            <p14:sldId id="308"/>
            <p14:sldId id="309"/>
            <p14:sldId id="310"/>
            <p14:sldId id="311"/>
            <p14:sldId id="312"/>
            <p14:sldId id="313"/>
            <p14:sldId id="365"/>
            <p14:sldId id="315"/>
            <p14:sldId id="314"/>
            <p14:sldId id="316"/>
            <p14:sldId id="317"/>
            <p14:sldId id="318"/>
            <p14:sldId id="319"/>
            <p14:sldId id="357"/>
            <p14:sldId id="358"/>
            <p14:sldId id="359"/>
            <p14:sldId id="320"/>
            <p14:sldId id="321"/>
            <p14:sldId id="322"/>
            <p14:sldId id="323"/>
            <p14:sldId id="324"/>
            <p14:sldId id="325"/>
            <p14:sldId id="326"/>
            <p14:sldId id="360"/>
            <p14:sldId id="327"/>
            <p14:sldId id="328"/>
            <p14:sldId id="329"/>
            <p14:sldId id="330"/>
            <p14:sldId id="331"/>
            <p14:sldId id="332"/>
            <p14:sldId id="333"/>
            <p14:sldId id="334"/>
            <p14:sldId id="335"/>
            <p14:sldId id="336"/>
            <p14:sldId id="339"/>
            <p14:sldId id="366"/>
            <p14:sldId id="373"/>
            <p14:sldId id="371"/>
            <p14:sldId id="374"/>
            <p14:sldId id="367"/>
            <p14:sldId id="375"/>
            <p14:sldId id="368"/>
            <p14:sldId id="376"/>
            <p14:sldId id="369"/>
            <p14:sldId id="380"/>
            <p14:sldId id="370"/>
            <p14:sldId id="377"/>
            <p14:sldId id="372"/>
            <p14:sldId id="338"/>
            <p14:sldId id="340"/>
            <p14:sldId id="337"/>
            <p14:sldId id="341"/>
            <p14:sldId id="342"/>
            <p14:sldId id="343"/>
            <p14:sldId id="361"/>
            <p14:sldId id="344"/>
            <p14:sldId id="345"/>
            <p14:sldId id="346"/>
            <p14:sldId id="347"/>
            <p14:sldId id="348"/>
            <p14:sldId id="349"/>
            <p14:sldId id="350"/>
            <p14:sldId id="351"/>
            <p14:sldId id="352"/>
            <p14:sldId id="353"/>
            <p14:sldId id="354"/>
            <p14:sldId id="355"/>
            <p14:sldId id="356"/>
            <p14:sldId id="362"/>
            <p14:sldId id="363"/>
            <p14:sldId id="379"/>
            <p14:sldId id="364"/>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928"/>
    <a:srgbClr val="0000FF"/>
    <a:srgbClr val="F1592A"/>
    <a:srgbClr val="008000"/>
    <a:srgbClr val="6600CC"/>
    <a:srgbClr val="F58821"/>
    <a:srgbClr val="FFFF00"/>
    <a:srgbClr val="00CC00"/>
    <a:srgbClr val="0070C0"/>
    <a:srgbClr val="1188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941" autoAdjust="0"/>
  </p:normalViewPr>
  <p:slideViewPr>
    <p:cSldViewPr snapToGrid="0">
      <p:cViewPr varScale="1">
        <p:scale>
          <a:sx n="63" d="100"/>
          <a:sy n="63" d="100"/>
        </p:scale>
        <p:origin x="1296" y="72"/>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9.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B06-4DE9-B78A-55E7880902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B06-4DE9-B78A-55E78809020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B06-4DE9-B78A-55E78809020F}"/>
              </c:ext>
            </c:extLst>
          </c:dPt>
          <c:cat>
            <c:strRef>
              <c:f>Sheet1!$A$1:$A$3</c:f>
              <c:strCache>
                <c:ptCount val="3"/>
                <c:pt idx="0">
                  <c:v>Minimum</c:v>
                </c:pt>
                <c:pt idx="1">
                  <c:v>Most Likely</c:v>
                </c:pt>
                <c:pt idx="2">
                  <c:v>Maximum</c:v>
                </c:pt>
              </c:strCache>
            </c:strRef>
          </c:cat>
          <c:val>
            <c:numRef>
              <c:f>Sheet1!$B$1:$B$3</c:f>
              <c:numCache>
                <c:formatCode>General</c:formatCode>
                <c:ptCount val="3"/>
                <c:pt idx="0">
                  <c:v>1</c:v>
                </c:pt>
                <c:pt idx="1">
                  <c:v>98</c:v>
                </c:pt>
                <c:pt idx="2">
                  <c:v>1</c:v>
                </c:pt>
              </c:numCache>
            </c:numRef>
          </c:val>
          <c:extLst>
            <c:ext xmlns:c16="http://schemas.microsoft.com/office/drawing/2014/chart" uri="{C3380CC4-5D6E-409C-BE32-E72D297353CC}">
              <c16:uniqueId val="{00000006-FB06-4DE9-B78A-55E78809020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F29-42D5-9C17-549ECBB743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F29-42D5-9C17-549ECBB743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F29-42D5-9C17-549ECBB74370}"/>
              </c:ext>
            </c:extLst>
          </c:dPt>
          <c:cat>
            <c:strRef>
              <c:f>Sheet1!$A$1:$A$3</c:f>
              <c:strCache>
                <c:ptCount val="3"/>
                <c:pt idx="0">
                  <c:v>Minimum</c:v>
                </c:pt>
                <c:pt idx="1">
                  <c:v>Most Likely</c:v>
                </c:pt>
                <c:pt idx="2">
                  <c:v>Maximum</c:v>
                </c:pt>
              </c:strCache>
            </c:strRef>
          </c:cat>
          <c:val>
            <c:numRef>
              <c:f>Sheet1!$B$1:$B$3</c:f>
              <c:numCache>
                <c:formatCode>General</c:formatCode>
                <c:ptCount val="3"/>
                <c:pt idx="0">
                  <c:v>15</c:v>
                </c:pt>
                <c:pt idx="1">
                  <c:v>70</c:v>
                </c:pt>
                <c:pt idx="2">
                  <c:v>15</c:v>
                </c:pt>
              </c:numCache>
            </c:numRef>
          </c:val>
          <c:extLst>
            <c:ext xmlns:c16="http://schemas.microsoft.com/office/drawing/2014/chart" uri="{C3380CC4-5D6E-409C-BE32-E72D297353CC}">
              <c16:uniqueId val="{00000006-DF29-42D5-9C17-549ECBB7437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F1-41BC-8046-166D292DBB2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EF1-41BC-8046-166D292DBB2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EF1-41BC-8046-166D292DBB2C}"/>
              </c:ext>
            </c:extLst>
          </c:dPt>
          <c:cat>
            <c:strRef>
              <c:f>Sheet1!$A$1:$A$3</c:f>
              <c:strCache>
                <c:ptCount val="3"/>
                <c:pt idx="0">
                  <c:v>Minimum</c:v>
                </c:pt>
                <c:pt idx="1">
                  <c:v>Most Likely</c:v>
                </c:pt>
                <c:pt idx="2">
                  <c:v>Maximum</c:v>
                </c:pt>
              </c:strCache>
            </c:strRef>
          </c:cat>
          <c:val>
            <c:numRef>
              <c:f>Sheet1!$B$1:$B$3</c:f>
              <c:numCache>
                <c:formatCode>General</c:formatCode>
                <c:ptCount val="3"/>
                <c:pt idx="0">
                  <c:v>25</c:v>
                </c:pt>
                <c:pt idx="1">
                  <c:v>50</c:v>
                </c:pt>
                <c:pt idx="2">
                  <c:v>25</c:v>
                </c:pt>
              </c:numCache>
            </c:numRef>
          </c:val>
          <c:extLst>
            <c:ext xmlns:c16="http://schemas.microsoft.com/office/drawing/2014/chart" uri="{C3380CC4-5D6E-409C-BE32-E72D297353CC}">
              <c16:uniqueId val="{00000006-4EF1-41BC-8046-166D292DBB2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C3-406C-9A0C-5F84AE10D7C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C3-406C-9A0C-5F84AE10D7C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C3-406C-9A0C-5F84AE10D7CB}"/>
              </c:ext>
            </c:extLst>
          </c:dPt>
          <c:cat>
            <c:strRef>
              <c:f>Sheet1!$A$1:$A$3</c:f>
              <c:strCache>
                <c:ptCount val="3"/>
                <c:pt idx="0">
                  <c:v>Minimum</c:v>
                </c:pt>
                <c:pt idx="1">
                  <c:v>Most Likely</c:v>
                </c:pt>
                <c:pt idx="2">
                  <c:v>Maximum</c:v>
                </c:pt>
              </c:strCache>
            </c:strRef>
          </c:cat>
          <c:val>
            <c:numRef>
              <c:f>Sheet1!$B$1:$B$3</c:f>
              <c:numCache>
                <c:formatCode>General</c:formatCode>
                <c:ptCount val="3"/>
                <c:pt idx="0">
                  <c:v>25</c:v>
                </c:pt>
                <c:pt idx="1">
                  <c:v>50</c:v>
                </c:pt>
                <c:pt idx="2">
                  <c:v>25</c:v>
                </c:pt>
              </c:numCache>
            </c:numRef>
          </c:val>
          <c:extLst>
            <c:ext xmlns:c16="http://schemas.microsoft.com/office/drawing/2014/chart" uri="{C3380CC4-5D6E-409C-BE32-E72D297353CC}">
              <c16:uniqueId val="{00000006-02C3-406C-9A0C-5F84AE10D7C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9EA-46A4-AD23-DE0491AF994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9EA-46A4-AD23-DE0491AF994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9EA-46A4-AD23-DE0491AF9941}"/>
              </c:ext>
            </c:extLst>
          </c:dPt>
          <c:cat>
            <c:strRef>
              <c:f>Sheet1!$A$1:$A$3</c:f>
              <c:strCache>
                <c:ptCount val="3"/>
                <c:pt idx="0">
                  <c:v>Minimum</c:v>
                </c:pt>
                <c:pt idx="1">
                  <c:v>Most Likely</c:v>
                </c:pt>
                <c:pt idx="2">
                  <c:v>Maximum</c:v>
                </c:pt>
              </c:strCache>
            </c:strRef>
          </c:cat>
          <c:val>
            <c:numRef>
              <c:f>Sheet1!$B$1:$B$3</c:f>
              <c:numCache>
                <c:formatCode>General</c:formatCode>
                <c:ptCount val="3"/>
                <c:pt idx="0">
                  <c:v>1</c:v>
                </c:pt>
                <c:pt idx="1">
                  <c:v>98</c:v>
                </c:pt>
                <c:pt idx="2">
                  <c:v>1</c:v>
                </c:pt>
              </c:numCache>
            </c:numRef>
          </c:val>
          <c:extLst>
            <c:ext xmlns:c16="http://schemas.microsoft.com/office/drawing/2014/chart" uri="{C3380CC4-5D6E-409C-BE32-E72D297353CC}">
              <c16:uniqueId val="{00000006-39EA-46A4-AD23-DE0491AF994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3F-49E0-9689-838A2701E17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3F-49E0-9689-838A2701E17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3F-49E0-9689-838A2701E17C}"/>
              </c:ext>
            </c:extLst>
          </c:dPt>
          <c:cat>
            <c:strRef>
              <c:f>Sheet1!$A$1:$A$3</c:f>
              <c:strCache>
                <c:ptCount val="3"/>
                <c:pt idx="0">
                  <c:v>Minimum</c:v>
                </c:pt>
                <c:pt idx="1">
                  <c:v>Most Likely</c:v>
                </c:pt>
                <c:pt idx="2">
                  <c:v>Maximum</c:v>
                </c:pt>
              </c:strCache>
            </c:strRef>
          </c:cat>
          <c:val>
            <c:numRef>
              <c:f>Sheet1!$B$1:$B$3</c:f>
              <c:numCache>
                <c:formatCode>General</c:formatCode>
                <c:ptCount val="3"/>
                <c:pt idx="0">
                  <c:v>4</c:v>
                </c:pt>
                <c:pt idx="1">
                  <c:v>92</c:v>
                </c:pt>
                <c:pt idx="2">
                  <c:v>4</c:v>
                </c:pt>
              </c:numCache>
            </c:numRef>
          </c:val>
          <c:extLst>
            <c:ext xmlns:c16="http://schemas.microsoft.com/office/drawing/2014/chart" uri="{C3380CC4-5D6E-409C-BE32-E72D297353CC}">
              <c16:uniqueId val="{00000006-223F-49E0-9689-838A2701E17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702-4F21-9869-1E50BE1E5B9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702-4F21-9869-1E50BE1E5B9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702-4F21-9869-1E50BE1E5B9E}"/>
              </c:ext>
            </c:extLst>
          </c:dPt>
          <c:cat>
            <c:strRef>
              <c:f>Sheet1!$A$1:$A$3</c:f>
              <c:strCache>
                <c:ptCount val="3"/>
                <c:pt idx="0">
                  <c:v>Minimum</c:v>
                </c:pt>
                <c:pt idx="1">
                  <c:v>Most Likely</c:v>
                </c:pt>
                <c:pt idx="2">
                  <c:v>Maximum</c:v>
                </c:pt>
              </c:strCache>
            </c:strRef>
          </c:cat>
          <c:val>
            <c:numRef>
              <c:f>Sheet1!$B$1:$B$3</c:f>
              <c:numCache>
                <c:formatCode>General</c:formatCode>
                <c:ptCount val="3"/>
                <c:pt idx="0">
                  <c:v>8</c:v>
                </c:pt>
                <c:pt idx="1">
                  <c:v>84</c:v>
                </c:pt>
                <c:pt idx="2">
                  <c:v>8</c:v>
                </c:pt>
              </c:numCache>
            </c:numRef>
          </c:val>
          <c:extLst>
            <c:ext xmlns:c16="http://schemas.microsoft.com/office/drawing/2014/chart" uri="{C3380CC4-5D6E-409C-BE32-E72D297353CC}">
              <c16:uniqueId val="{00000006-1702-4F21-9869-1E50BE1E5B9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79A-44B8-8CF1-B19A3FA01A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79A-44B8-8CF1-B19A3FA01A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79A-44B8-8CF1-B19A3FA01ACA}"/>
              </c:ext>
            </c:extLst>
          </c:dPt>
          <c:cat>
            <c:strRef>
              <c:f>Sheet1!$A$1:$A$3</c:f>
              <c:strCache>
                <c:ptCount val="3"/>
                <c:pt idx="0">
                  <c:v>Minimum</c:v>
                </c:pt>
                <c:pt idx="1">
                  <c:v>Most Likely</c:v>
                </c:pt>
                <c:pt idx="2">
                  <c:v>Maximum</c:v>
                </c:pt>
              </c:strCache>
            </c:strRef>
          </c:cat>
          <c:val>
            <c:numRef>
              <c:f>Sheet1!$B$1:$B$3</c:f>
              <c:numCache>
                <c:formatCode>General</c:formatCode>
                <c:ptCount val="3"/>
                <c:pt idx="0">
                  <c:v>25</c:v>
                </c:pt>
                <c:pt idx="1">
                  <c:v>50</c:v>
                </c:pt>
                <c:pt idx="2">
                  <c:v>25</c:v>
                </c:pt>
              </c:numCache>
            </c:numRef>
          </c:val>
          <c:extLst>
            <c:ext xmlns:c16="http://schemas.microsoft.com/office/drawing/2014/chart" uri="{C3380CC4-5D6E-409C-BE32-E72D297353CC}">
              <c16:uniqueId val="{00000006-279A-44B8-8CF1-B19A3FA01A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094-4096-92B8-C00B1033445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94-4096-92B8-C00B1033445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094-4096-92B8-C00B10334451}"/>
              </c:ext>
            </c:extLst>
          </c:dPt>
          <c:cat>
            <c:strRef>
              <c:f>Sheet1!$A$1:$A$3</c:f>
              <c:strCache>
                <c:ptCount val="3"/>
                <c:pt idx="0">
                  <c:v>Minimum</c:v>
                </c:pt>
                <c:pt idx="1">
                  <c:v>Most Likely</c:v>
                </c:pt>
                <c:pt idx="2">
                  <c:v>Maximum</c:v>
                </c:pt>
              </c:strCache>
            </c:strRef>
          </c:cat>
          <c:val>
            <c:numRef>
              <c:f>Sheet1!$B$1:$B$3</c:f>
              <c:numCache>
                <c:formatCode>General</c:formatCode>
                <c:ptCount val="3"/>
                <c:pt idx="0">
                  <c:v>33</c:v>
                </c:pt>
                <c:pt idx="1">
                  <c:v>34</c:v>
                </c:pt>
                <c:pt idx="2">
                  <c:v>33</c:v>
                </c:pt>
              </c:numCache>
            </c:numRef>
          </c:val>
          <c:extLst>
            <c:ext xmlns:c16="http://schemas.microsoft.com/office/drawing/2014/chart" uri="{C3380CC4-5D6E-409C-BE32-E72D297353CC}">
              <c16:uniqueId val="{00000006-2094-4096-92B8-C00B1033445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D71-4326-A674-AF88FA1695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D71-4326-A674-AF88FA1695A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D71-4326-A674-AF88FA1695A6}"/>
              </c:ext>
            </c:extLst>
          </c:dPt>
          <c:cat>
            <c:strRef>
              <c:f>Sheet1!$A$1:$A$3</c:f>
              <c:strCache>
                <c:ptCount val="3"/>
                <c:pt idx="0">
                  <c:v>Minimum</c:v>
                </c:pt>
                <c:pt idx="1">
                  <c:v>Most Likely</c:v>
                </c:pt>
                <c:pt idx="2">
                  <c:v>Maximum</c:v>
                </c:pt>
              </c:strCache>
            </c:strRef>
          </c:cat>
          <c:val>
            <c:numRef>
              <c:f>Sheet1!$B$1:$B$3</c:f>
              <c:numCache>
                <c:formatCode>General</c:formatCode>
                <c:ptCount val="3"/>
                <c:pt idx="0">
                  <c:v>15</c:v>
                </c:pt>
                <c:pt idx="1">
                  <c:v>70</c:v>
                </c:pt>
                <c:pt idx="2">
                  <c:v>15</c:v>
                </c:pt>
              </c:numCache>
            </c:numRef>
          </c:val>
          <c:extLst>
            <c:ext xmlns:c16="http://schemas.microsoft.com/office/drawing/2014/chart" uri="{C3380CC4-5D6E-409C-BE32-E72D297353CC}">
              <c16:uniqueId val="{00000006-ED71-4326-A674-AF88FA1695A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7E-4486-A84F-543E8B92124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7E-4486-A84F-543E8B92124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67E-4486-A84F-543E8B921240}"/>
              </c:ext>
            </c:extLst>
          </c:dPt>
          <c:cat>
            <c:strRef>
              <c:f>Sheet1!$A$1:$A$3</c:f>
              <c:strCache>
                <c:ptCount val="3"/>
                <c:pt idx="0">
                  <c:v>Minimum</c:v>
                </c:pt>
                <c:pt idx="1">
                  <c:v>Most Likely</c:v>
                </c:pt>
                <c:pt idx="2">
                  <c:v>Maximum</c:v>
                </c:pt>
              </c:strCache>
            </c:strRef>
          </c:cat>
          <c:val>
            <c:numRef>
              <c:f>Sheet1!$B$1:$B$3</c:f>
              <c:numCache>
                <c:formatCode>General</c:formatCode>
                <c:ptCount val="3"/>
                <c:pt idx="0">
                  <c:v>8</c:v>
                </c:pt>
                <c:pt idx="1">
                  <c:v>84</c:v>
                </c:pt>
                <c:pt idx="2">
                  <c:v>8</c:v>
                </c:pt>
              </c:numCache>
            </c:numRef>
          </c:val>
          <c:extLst>
            <c:ext xmlns:c16="http://schemas.microsoft.com/office/drawing/2014/chart" uri="{C3380CC4-5D6E-409C-BE32-E72D297353CC}">
              <c16:uniqueId val="{00000006-B67E-4486-A84F-543E8B92124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73-4E5B-8495-E512D197E10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73-4E5B-8495-E512D197E10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173-4E5B-8495-E512D197E101}"/>
              </c:ext>
            </c:extLst>
          </c:dPt>
          <c:cat>
            <c:strRef>
              <c:f>Sheet1!$A$1:$A$3</c:f>
              <c:strCache>
                <c:ptCount val="3"/>
                <c:pt idx="0">
                  <c:v>Minimum</c:v>
                </c:pt>
                <c:pt idx="1">
                  <c:v>Most Likely</c:v>
                </c:pt>
                <c:pt idx="2">
                  <c:v>Maximum</c:v>
                </c:pt>
              </c:strCache>
            </c:strRef>
          </c:cat>
          <c:val>
            <c:numRef>
              <c:f>Sheet1!$B$1:$B$3</c:f>
              <c:numCache>
                <c:formatCode>General</c:formatCode>
                <c:ptCount val="3"/>
                <c:pt idx="0">
                  <c:v>1</c:v>
                </c:pt>
                <c:pt idx="1">
                  <c:v>98</c:v>
                </c:pt>
                <c:pt idx="2">
                  <c:v>1</c:v>
                </c:pt>
              </c:numCache>
            </c:numRef>
          </c:val>
          <c:extLst>
            <c:ext xmlns:c16="http://schemas.microsoft.com/office/drawing/2014/chart" uri="{C3380CC4-5D6E-409C-BE32-E72D297353CC}">
              <c16:uniqueId val="{00000006-C173-4E5B-8495-E512D197E10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6F-478B-A5ED-843A06FAA2C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6F-478B-A5ED-843A06FAA2C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6F-478B-A5ED-843A06FAA2CE}"/>
              </c:ext>
            </c:extLst>
          </c:dPt>
          <c:cat>
            <c:strRef>
              <c:f>Sheet1!$A$1:$A$3</c:f>
              <c:strCache>
                <c:ptCount val="3"/>
                <c:pt idx="0">
                  <c:v>Minimum</c:v>
                </c:pt>
                <c:pt idx="1">
                  <c:v>Most Likely</c:v>
                </c:pt>
                <c:pt idx="2">
                  <c:v>Maximum</c:v>
                </c:pt>
              </c:strCache>
            </c:strRef>
          </c:cat>
          <c:val>
            <c:numRef>
              <c:f>Sheet1!$B$1:$B$3</c:f>
              <c:numCache>
                <c:formatCode>General</c:formatCode>
                <c:ptCount val="3"/>
                <c:pt idx="0">
                  <c:v>8</c:v>
                </c:pt>
                <c:pt idx="1">
                  <c:v>84</c:v>
                </c:pt>
                <c:pt idx="2">
                  <c:v>8</c:v>
                </c:pt>
              </c:numCache>
            </c:numRef>
          </c:val>
          <c:extLst>
            <c:ext xmlns:c16="http://schemas.microsoft.com/office/drawing/2014/chart" uri="{C3380CC4-5D6E-409C-BE32-E72D297353CC}">
              <c16:uniqueId val="{00000006-896F-478B-A5ED-843A06FAA2C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9E-4085-90EB-E5B34AC69C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F9E-4085-90EB-E5B34AC69C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F9E-4085-90EB-E5B34AC69C70}"/>
              </c:ext>
            </c:extLst>
          </c:dPt>
          <c:cat>
            <c:strRef>
              <c:f>Sheet1!$A$1:$A$3</c:f>
              <c:strCache>
                <c:ptCount val="3"/>
                <c:pt idx="0">
                  <c:v>Minimum</c:v>
                </c:pt>
                <c:pt idx="1">
                  <c:v>Most Likely</c:v>
                </c:pt>
                <c:pt idx="2">
                  <c:v>Maximum</c:v>
                </c:pt>
              </c:strCache>
            </c:strRef>
          </c:cat>
          <c:val>
            <c:numRef>
              <c:f>Sheet1!$B$1:$B$3</c:f>
              <c:numCache>
                <c:formatCode>General</c:formatCode>
                <c:ptCount val="3"/>
                <c:pt idx="0">
                  <c:v>33</c:v>
                </c:pt>
                <c:pt idx="1">
                  <c:v>34</c:v>
                </c:pt>
                <c:pt idx="2">
                  <c:v>33</c:v>
                </c:pt>
              </c:numCache>
            </c:numRef>
          </c:val>
          <c:extLst>
            <c:ext xmlns:c16="http://schemas.microsoft.com/office/drawing/2014/chart" uri="{C3380CC4-5D6E-409C-BE32-E72D297353CC}">
              <c16:uniqueId val="{00000006-0F9E-4085-90EB-E5B34AC69C7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25E-4C2D-BFCB-9B65C92A9C8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25E-4C2D-BFCB-9B65C92A9C8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25E-4C2D-BFCB-9B65C92A9C86}"/>
              </c:ext>
            </c:extLst>
          </c:dPt>
          <c:cat>
            <c:strRef>
              <c:f>Sheet1!$A$1:$A$3</c:f>
              <c:strCache>
                <c:ptCount val="3"/>
                <c:pt idx="0">
                  <c:v>Minimum</c:v>
                </c:pt>
                <c:pt idx="1">
                  <c:v>Most Likely</c:v>
                </c:pt>
                <c:pt idx="2">
                  <c:v>Maximum</c:v>
                </c:pt>
              </c:strCache>
            </c:strRef>
          </c:cat>
          <c:val>
            <c:numRef>
              <c:f>Sheet1!$B$1:$B$3</c:f>
              <c:numCache>
                <c:formatCode>General</c:formatCode>
                <c:ptCount val="3"/>
                <c:pt idx="0">
                  <c:v>33</c:v>
                </c:pt>
                <c:pt idx="1">
                  <c:v>34</c:v>
                </c:pt>
                <c:pt idx="2">
                  <c:v>33</c:v>
                </c:pt>
              </c:numCache>
            </c:numRef>
          </c:val>
          <c:extLst>
            <c:ext xmlns:c16="http://schemas.microsoft.com/office/drawing/2014/chart" uri="{C3380CC4-5D6E-409C-BE32-E72D297353CC}">
              <c16:uniqueId val="{00000006-A25E-4C2D-BFCB-9B65C92A9C8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EC-4FB2-85A4-D712F5769C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EC-4FB2-85A4-D712F5769C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EC-4FB2-85A4-D712F5769CC8}"/>
              </c:ext>
            </c:extLst>
          </c:dPt>
          <c:cat>
            <c:strRef>
              <c:f>Sheet1!$A$1:$A$3</c:f>
              <c:strCache>
                <c:ptCount val="3"/>
                <c:pt idx="0">
                  <c:v>Minimum</c:v>
                </c:pt>
                <c:pt idx="1">
                  <c:v>Most Likely</c:v>
                </c:pt>
                <c:pt idx="2">
                  <c:v>Maximum</c:v>
                </c:pt>
              </c:strCache>
            </c:strRef>
          </c:cat>
          <c:val>
            <c:numRef>
              <c:f>Sheet1!$B$1:$B$3</c:f>
              <c:numCache>
                <c:formatCode>General</c:formatCode>
                <c:ptCount val="3"/>
                <c:pt idx="0">
                  <c:v>4</c:v>
                </c:pt>
                <c:pt idx="1">
                  <c:v>92</c:v>
                </c:pt>
                <c:pt idx="2">
                  <c:v>4</c:v>
                </c:pt>
              </c:numCache>
            </c:numRef>
          </c:val>
          <c:extLst>
            <c:ext xmlns:c16="http://schemas.microsoft.com/office/drawing/2014/chart" uri="{C3380CC4-5D6E-409C-BE32-E72D297353CC}">
              <c16:uniqueId val="{00000006-61EC-4FB2-85A4-D712F5769CC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1E-46DB-8F22-EB9D20E46F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1E-46DB-8F22-EB9D20E46F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1E-46DB-8F22-EB9D20E46F33}"/>
              </c:ext>
            </c:extLst>
          </c:dPt>
          <c:cat>
            <c:strRef>
              <c:f>Sheet1!$A$1:$A$3</c:f>
              <c:strCache>
                <c:ptCount val="3"/>
                <c:pt idx="0">
                  <c:v>Minimum</c:v>
                </c:pt>
                <c:pt idx="1">
                  <c:v>Most Likely</c:v>
                </c:pt>
                <c:pt idx="2">
                  <c:v>Maximum</c:v>
                </c:pt>
              </c:strCache>
            </c:strRef>
          </c:cat>
          <c:val>
            <c:numRef>
              <c:f>Sheet1!$B$1:$B$3</c:f>
              <c:numCache>
                <c:formatCode>General</c:formatCode>
                <c:ptCount val="3"/>
                <c:pt idx="0">
                  <c:v>4</c:v>
                </c:pt>
                <c:pt idx="1">
                  <c:v>92</c:v>
                </c:pt>
                <c:pt idx="2">
                  <c:v>4</c:v>
                </c:pt>
              </c:numCache>
            </c:numRef>
          </c:val>
          <c:extLst>
            <c:ext xmlns:c16="http://schemas.microsoft.com/office/drawing/2014/chart" uri="{C3380CC4-5D6E-409C-BE32-E72D297353CC}">
              <c16:uniqueId val="{00000006-951E-46DB-8F22-EB9D20E46F3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9F3-4030-9B23-3972376D2C6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9F3-4030-9B23-3972376D2C6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9F3-4030-9B23-3972376D2C65}"/>
              </c:ext>
            </c:extLst>
          </c:dPt>
          <c:cat>
            <c:strRef>
              <c:f>Sheet1!$A$1:$A$3</c:f>
              <c:strCache>
                <c:ptCount val="3"/>
                <c:pt idx="0">
                  <c:v>Minimum</c:v>
                </c:pt>
                <c:pt idx="1">
                  <c:v>Most Likely</c:v>
                </c:pt>
                <c:pt idx="2">
                  <c:v>Maximum</c:v>
                </c:pt>
              </c:strCache>
            </c:strRef>
          </c:cat>
          <c:val>
            <c:numRef>
              <c:f>Sheet1!$B$1:$B$3</c:f>
              <c:numCache>
                <c:formatCode>General</c:formatCode>
                <c:ptCount val="3"/>
                <c:pt idx="0">
                  <c:v>8</c:v>
                </c:pt>
                <c:pt idx="1">
                  <c:v>84</c:v>
                </c:pt>
                <c:pt idx="2">
                  <c:v>8</c:v>
                </c:pt>
              </c:numCache>
            </c:numRef>
          </c:val>
          <c:extLst>
            <c:ext xmlns:c16="http://schemas.microsoft.com/office/drawing/2014/chart" uri="{C3380CC4-5D6E-409C-BE32-E72D297353CC}">
              <c16:uniqueId val="{00000006-A9F3-4030-9B23-3972376D2C6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36F-42B0-9A66-56A3A3432B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36F-42B0-9A66-56A3A3432B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36F-42B0-9A66-56A3A3432B63}"/>
              </c:ext>
            </c:extLst>
          </c:dPt>
          <c:cat>
            <c:strRef>
              <c:f>Sheet1!$A$1:$A$3</c:f>
              <c:strCache>
                <c:ptCount val="3"/>
                <c:pt idx="0">
                  <c:v>Minimum</c:v>
                </c:pt>
                <c:pt idx="1">
                  <c:v>Most Likely</c:v>
                </c:pt>
                <c:pt idx="2">
                  <c:v>Maximum</c:v>
                </c:pt>
              </c:strCache>
            </c:strRef>
          </c:cat>
          <c:val>
            <c:numRef>
              <c:f>Sheet1!$B$1:$B$3</c:f>
              <c:numCache>
                <c:formatCode>General</c:formatCode>
                <c:ptCount val="3"/>
                <c:pt idx="0">
                  <c:v>8</c:v>
                </c:pt>
                <c:pt idx="1">
                  <c:v>84</c:v>
                </c:pt>
                <c:pt idx="2">
                  <c:v>8</c:v>
                </c:pt>
              </c:numCache>
            </c:numRef>
          </c:val>
          <c:extLst>
            <c:ext xmlns:c16="http://schemas.microsoft.com/office/drawing/2014/chart" uri="{C3380CC4-5D6E-409C-BE32-E72D297353CC}">
              <c16:uniqueId val="{00000006-836F-42B0-9A66-56A3A3432B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40-4B71-86E1-B3625A3AA7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40-4B71-86E1-B3625A3AA7B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40-4B71-86E1-B3625A3AA7BA}"/>
              </c:ext>
            </c:extLst>
          </c:dPt>
          <c:cat>
            <c:strRef>
              <c:f>Sheet1!$A$1:$A$3</c:f>
              <c:strCache>
                <c:ptCount val="3"/>
                <c:pt idx="0">
                  <c:v>Minimum</c:v>
                </c:pt>
                <c:pt idx="1">
                  <c:v>Most Likely</c:v>
                </c:pt>
                <c:pt idx="2">
                  <c:v>Maximum</c:v>
                </c:pt>
              </c:strCache>
            </c:strRef>
          </c:cat>
          <c:val>
            <c:numRef>
              <c:f>Sheet1!$B$1:$B$3</c:f>
              <c:numCache>
                <c:formatCode>General</c:formatCode>
                <c:ptCount val="3"/>
                <c:pt idx="0">
                  <c:v>15</c:v>
                </c:pt>
                <c:pt idx="1">
                  <c:v>70</c:v>
                </c:pt>
                <c:pt idx="2">
                  <c:v>15</c:v>
                </c:pt>
              </c:numCache>
            </c:numRef>
          </c:val>
          <c:extLst>
            <c:ext xmlns:c16="http://schemas.microsoft.com/office/drawing/2014/chart" uri="{C3380CC4-5D6E-409C-BE32-E72D297353CC}">
              <c16:uniqueId val="{00000006-1C40-4B71-86E1-B3625A3AA7B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21E2F2-3078-4606-9F67-B577D2D4C157}" type="datetimeFigureOut">
              <a:rPr lang="en-US" smtClean="0"/>
              <a:t>9/26/2016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DE856-867C-4F01-9C52-2FF7B7FB3DA8}" type="slidenum">
              <a:rPr lang="en-US" smtClean="0"/>
              <a:t>‹#›</a:t>
            </a:fld>
            <a:endParaRPr lang="en-US"/>
          </a:p>
        </p:txBody>
      </p:sp>
    </p:spTree>
    <p:extLst>
      <p:ext uri="{BB962C8B-B14F-4D97-AF65-F5344CB8AC3E}">
        <p14:creationId xmlns:p14="http://schemas.microsoft.com/office/powerpoint/2010/main" val="2160667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27.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29.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32.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33.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34.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35.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36.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notesMaster" Target="../notesMasters/notesMaster1.xml"/><Relationship Id="rId1" Type="http://schemas.openxmlformats.org/officeDocument/2006/relationships/tags" Target="../tags/tag36.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38.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39.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40.xml"/></Relationships>
</file>

<file path=ppt/notesSlides/_rels/notesSlide41.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4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42.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43.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44.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45.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46.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47.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48.xm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49.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50.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51.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52.xml"/></Relationships>
</file>

<file path=ppt/notesSlides/_rels/notesSlide53.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53.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54.xml"/></Relationships>
</file>

<file path=ppt/notesSlides/_rels/notesSlide55.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55.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56.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notesMaster" Target="../notesMasters/notesMaster1.xml"/><Relationship Id="rId1" Type="http://schemas.openxmlformats.org/officeDocument/2006/relationships/tags" Target="../tags/tag57.xml"/></Relationships>
</file>

<file path=ppt/notesSlides/_rels/notesSlide58.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58.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notesMaster" Target="../notesMasters/notesMaster1.xml"/><Relationship Id="rId1" Type="http://schemas.openxmlformats.org/officeDocument/2006/relationships/tags" Target="../tags/tag59.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notesMaster" Target="../notesMasters/notesMaster1.xml"/><Relationship Id="rId1" Type="http://schemas.openxmlformats.org/officeDocument/2006/relationships/tags" Target="../tags/tag60.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61.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62.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63.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64.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65.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66.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67.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68.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69.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70.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71.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72.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73.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74.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75.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A00DE856-867C-4F01-9C52-2FF7B7FB3DA8}" type="slidenum">
              <a:rPr lang="en-US" smtClean="0"/>
              <a:t>1</a:t>
            </a:fld>
            <a:endParaRPr lang="en-US"/>
          </a:p>
        </p:txBody>
      </p:sp>
    </p:spTree>
    <p:extLst>
      <p:ext uri="{BB962C8B-B14F-4D97-AF65-F5344CB8AC3E}">
        <p14:creationId xmlns:p14="http://schemas.microsoft.com/office/powerpoint/2010/main" val="97530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Transition slide.</a:t>
            </a:r>
          </a:p>
        </p:txBody>
      </p:sp>
      <p:sp>
        <p:nvSpPr>
          <p:cNvPr id="4" name="Slide Number Placeholder 3"/>
          <p:cNvSpPr>
            <a:spLocks noGrp="1"/>
          </p:cNvSpPr>
          <p:nvPr>
            <p:ph type="sldNum" sz="quarter" idx="10"/>
          </p:nvPr>
        </p:nvSpPr>
        <p:spPr/>
        <p:txBody>
          <a:bodyPr/>
          <a:lstStyle/>
          <a:p>
            <a:fld id="{A00DE856-867C-4F01-9C52-2FF7B7FB3DA8}" type="slidenum">
              <a:rPr lang="en-US" smtClean="0"/>
              <a:t>10</a:t>
            </a:fld>
            <a:endParaRPr lang="en-US"/>
          </a:p>
        </p:txBody>
      </p:sp>
    </p:spTree>
    <p:extLst>
      <p:ext uri="{BB962C8B-B14F-4D97-AF65-F5344CB8AC3E}">
        <p14:creationId xmlns:p14="http://schemas.microsoft.com/office/powerpoint/2010/main" val="1840159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 is to re-energize the room.  Everyone can call out my age.  I look</a:t>
            </a:r>
            <a:r>
              <a:rPr lang="en-US" baseline="0" dirty="0"/>
              <a:t> for the average age, the mode.  </a:t>
            </a:r>
          </a:p>
          <a:p>
            <a:endParaRPr lang="en-US" baseline="0" dirty="0"/>
          </a:p>
          <a:p>
            <a:r>
              <a:rPr lang="en-US" baseline="0" dirty="0"/>
              <a:t>How well does deterministic estimation work for a restaurant or bar serving alcohol, or a grocer selling alcohol?</a:t>
            </a:r>
          </a:p>
          <a:p>
            <a:endParaRPr lang="en-US" baseline="0" dirty="0"/>
          </a:p>
          <a:p>
            <a:r>
              <a:rPr lang="en-US" baseline="0" dirty="0"/>
              <a:t>Then, I ask for 3-point estimates of my age.  What is the youngest age I could reasonable be?  How about my oldest reasonable age?  But 3-point estimates don’t convey the relative confidence about the mode.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11</a:t>
            </a:fld>
            <a:endParaRPr lang="en-US"/>
          </a:p>
        </p:txBody>
      </p:sp>
    </p:spTree>
    <p:extLst>
      <p:ext uri="{BB962C8B-B14F-4D97-AF65-F5344CB8AC3E}">
        <p14:creationId xmlns:p14="http://schemas.microsoft.com/office/powerpoint/2010/main" val="4180596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Recap the first two types of estimates:  deterministic (single-value)</a:t>
            </a:r>
            <a:r>
              <a:rPr lang="en-US" baseline="0" dirty="0"/>
              <a:t> and 3-point, and introduce stochastic (probabilistic) estimate concept.</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12</a:t>
            </a:fld>
            <a:endParaRPr lang="en-US"/>
          </a:p>
        </p:txBody>
      </p:sp>
    </p:spTree>
    <p:extLst>
      <p:ext uri="{BB962C8B-B14F-4D97-AF65-F5344CB8AC3E}">
        <p14:creationId xmlns:p14="http://schemas.microsoft.com/office/powerpoint/2010/main" val="3742211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Recap deterministic estimates.  Single values</a:t>
            </a:r>
            <a:r>
              <a:rPr lang="en-US" baseline="0" dirty="0"/>
              <a:t> don’t convey much insight.  How sure is the estimator about the single value?  How much risk is present?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13</a:t>
            </a:fld>
            <a:endParaRPr lang="en-US"/>
          </a:p>
        </p:txBody>
      </p:sp>
    </p:spTree>
    <p:extLst>
      <p:ext uri="{BB962C8B-B14F-4D97-AF65-F5344CB8AC3E}">
        <p14:creationId xmlns:p14="http://schemas.microsoft.com/office/powerpoint/2010/main" val="1022516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Three-point estimates are better for assessing risk.  But still</a:t>
            </a:r>
            <a:r>
              <a:rPr lang="en-US" baseline="0" dirty="0"/>
              <a:t> the question remains, how likely is the most likely outcome?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14</a:t>
            </a:fld>
            <a:endParaRPr lang="en-US"/>
          </a:p>
        </p:txBody>
      </p:sp>
    </p:spTree>
    <p:extLst>
      <p:ext uri="{BB962C8B-B14F-4D97-AF65-F5344CB8AC3E}">
        <p14:creationId xmlns:p14="http://schemas.microsoft.com/office/powerpoint/2010/main" val="204172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Introduce the bell-shaped curve</a:t>
            </a:r>
            <a:r>
              <a:rPr lang="en-US" baseline="0" dirty="0"/>
              <a:t>.  Y-axis is frequency, X-axis is the value of an uncertainty (time, cost, whatever).  </a:t>
            </a:r>
          </a:p>
          <a:p>
            <a:endParaRPr lang="en-US" baseline="0" dirty="0"/>
          </a:p>
          <a:p>
            <a:r>
              <a:rPr lang="en-US" baseline="0" dirty="0"/>
              <a:t>Point out where the sum guesses of my age estimates would appear on a bell-shaped curve.</a:t>
            </a:r>
          </a:p>
          <a:p>
            <a:endParaRPr lang="en-US" baseline="0" dirty="0"/>
          </a:p>
          <a:p>
            <a:r>
              <a:rPr lang="en-US" baseline="0" dirty="0"/>
              <a:t>Point out where the mean, median and mode are, and that standard deviation is a relative measure of how dispersed are the uncertainty’s values.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15</a:t>
            </a:fld>
            <a:endParaRPr lang="en-US"/>
          </a:p>
        </p:txBody>
      </p:sp>
    </p:spTree>
    <p:extLst>
      <p:ext uri="{BB962C8B-B14F-4D97-AF65-F5344CB8AC3E}">
        <p14:creationId xmlns:p14="http://schemas.microsoft.com/office/powerpoint/2010/main" val="2681785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Point out that bell-shaped curves appear everywhere in life.  Here,</a:t>
            </a:r>
            <a:r>
              <a:rPr lang="en-US" baseline="0" dirty="0"/>
              <a:t> HomeAdvisor shows me the variation in cost of insulating my attic.</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16</a:t>
            </a:fld>
            <a:endParaRPr lang="en-US"/>
          </a:p>
        </p:txBody>
      </p:sp>
    </p:spTree>
    <p:extLst>
      <p:ext uri="{BB962C8B-B14F-4D97-AF65-F5344CB8AC3E}">
        <p14:creationId xmlns:p14="http://schemas.microsoft.com/office/powerpoint/2010/main" val="124861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a:t>
            </a:r>
            <a:r>
              <a:rPr lang="en-US" baseline="0" dirty="0"/>
              <a:t> </a:t>
            </a:r>
            <a:r>
              <a:rPr lang="en-US" baseline="0" dirty="0" err="1"/>
              <a:t>TrueCar</a:t>
            </a:r>
            <a:r>
              <a:rPr lang="en-US" baseline="0" dirty="0"/>
              <a:t> uses a bell-shaped curve to show the variation in a car’s selling price.  Notice the imperfect appearance – bell-curves are rarely perfectly shaped, but still useful even though they may be skewed or have odd peaks.  </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17</a:t>
            </a:fld>
            <a:endParaRPr lang="en-US"/>
          </a:p>
        </p:txBody>
      </p:sp>
    </p:spTree>
    <p:extLst>
      <p:ext uri="{BB962C8B-B14F-4D97-AF65-F5344CB8AC3E}">
        <p14:creationId xmlns:p14="http://schemas.microsoft.com/office/powerpoint/2010/main" val="2814897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Here, agile software maker </a:t>
            </a:r>
            <a:r>
              <a:rPr lang="en-US" dirty="0" err="1"/>
              <a:t>VersionOne</a:t>
            </a:r>
            <a:r>
              <a:rPr lang="en-US" dirty="0"/>
              <a:t> uses Monte Carlo simulation and the Central Limit Theorem to create a bell-shaped curve of possible finish dates for an agile project.</a:t>
            </a:r>
          </a:p>
        </p:txBody>
      </p:sp>
      <p:sp>
        <p:nvSpPr>
          <p:cNvPr id="4" name="Slide Number Placeholder 3"/>
          <p:cNvSpPr>
            <a:spLocks noGrp="1"/>
          </p:cNvSpPr>
          <p:nvPr>
            <p:ph type="sldNum" sz="quarter" idx="10"/>
          </p:nvPr>
        </p:nvSpPr>
        <p:spPr/>
        <p:txBody>
          <a:bodyPr/>
          <a:lstStyle/>
          <a:p>
            <a:fld id="{A00DE856-867C-4F01-9C52-2FF7B7FB3DA8}" type="slidenum">
              <a:rPr lang="en-US" smtClean="0"/>
              <a:t>18</a:t>
            </a:fld>
            <a:endParaRPr lang="en-US"/>
          </a:p>
        </p:txBody>
      </p:sp>
    </p:spTree>
    <p:extLst>
      <p:ext uri="{BB962C8B-B14F-4D97-AF65-F5344CB8AC3E}">
        <p14:creationId xmlns:p14="http://schemas.microsoft.com/office/powerpoint/2010/main" val="114339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New section.</a:t>
            </a:r>
          </a:p>
        </p:txBody>
      </p:sp>
      <p:sp>
        <p:nvSpPr>
          <p:cNvPr id="4" name="Slide Number Placeholder 3"/>
          <p:cNvSpPr>
            <a:spLocks noGrp="1"/>
          </p:cNvSpPr>
          <p:nvPr>
            <p:ph type="sldNum" sz="quarter" idx="10"/>
          </p:nvPr>
        </p:nvSpPr>
        <p:spPr/>
        <p:txBody>
          <a:bodyPr/>
          <a:lstStyle/>
          <a:p>
            <a:fld id="{A00DE856-867C-4F01-9C52-2FF7B7FB3DA8}" type="slidenum">
              <a:rPr lang="en-US" smtClean="0"/>
              <a:t>19</a:t>
            </a:fld>
            <a:endParaRPr lang="en-US"/>
          </a:p>
        </p:txBody>
      </p:sp>
    </p:spTree>
    <p:extLst>
      <p:ext uri="{BB962C8B-B14F-4D97-AF65-F5344CB8AC3E}">
        <p14:creationId xmlns:p14="http://schemas.microsoft.com/office/powerpoint/2010/main" val="2661329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p>
        </p:txBody>
      </p:sp>
      <p:sp>
        <p:nvSpPr>
          <p:cNvPr id="4" name="Slide Number Placeholder 3"/>
          <p:cNvSpPr>
            <a:spLocks noGrp="1"/>
          </p:cNvSpPr>
          <p:nvPr>
            <p:ph type="sldNum" sz="quarter" idx="10"/>
          </p:nvPr>
        </p:nvSpPr>
        <p:spPr/>
        <p:txBody>
          <a:bodyPr/>
          <a:lstStyle/>
          <a:p>
            <a:fld id="{A00DE856-867C-4F01-9C52-2FF7B7FB3DA8}" type="slidenum">
              <a:rPr lang="en-US" smtClean="0"/>
              <a:t>2</a:t>
            </a:fld>
            <a:endParaRPr lang="en-US"/>
          </a:p>
        </p:txBody>
      </p:sp>
    </p:spTree>
    <p:extLst>
      <p:ext uri="{BB962C8B-B14F-4D97-AF65-F5344CB8AC3E}">
        <p14:creationId xmlns:p14="http://schemas.microsoft.com/office/powerpoint/2010/main" val="2702729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 may use object lessons for this part of the presentation, to re-focus everyone’s attention.  The slide above shows builder’s tools which are metaphors for the tools that a project manager uses.</a:t>
            </a:r>
          </a:p>
        </p:txBody>
      </p:sp>
      <p:sp>
        <p:nvSpPr>
          <p:cNvPr id="4" name="Slide Number Placeholder 3"/>
          <p:cNvSpPr>
            <a:spLocks noGrp="1"/>
          </p:cNvSpPr>
          <p:nvPr>
            <p:ph type="sldNum" sz="quarter" idx="10"/>
          </p:nvPr>
        </p:nvSpPr>
        <p:spPr/>
        <p:txBody>
          <a:bodyPr/>
          <a:lstStyle/>
          <a:p>
            <a:fld id="{A00DE856-867C-4F01-9C52-2FF7B7FB3DA8}" type="slidenum">
              <a:rPr lang="en-US" smtClean="0"/>
              <a:t>20</a:t>
            </a:fld>
            <a:endParaRPr lang="en-US"/>
          </a:p>
        </p:txBody>
      </p:sp>
    </p:spTree>
    <p:extLst>
      <p:ext uri="{BB962C8B-B14F-4D97-AF65-F5344CB8AC3E}">
        <p14:creationId xmlns:p14="http://schemas.microsoft.com/office/powerpoint/2010/main" val="2724724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Statistical PERT is like a simple screwdriver</a:t>
            </a:r>
            <a:r>
              <a:rPr lang="en-US" baseline="0" dirty="0"/>
              <a:t> – it solves a not-so-complex problem, quickly and easily.  Monte Carlo simulation software, like Palisade’s @Risk7, solves very complex problems, but that takes a lot of time, skill and effort to construct a simulation model.  That level of effort is sometimes warranted, but sometimes it’s not.  And every large project begins with very high-level estimates that are supposed to be quick enough to be timely, but accurate enough to help decision-makers understand the nature of the uncertainty upon which they are making one or more decisions.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21</a:t>
            </a:fld>
            <a:endParaRPr lang="en-US"/>
          </a:p>
        </p:txBody>
      </p:sp>
    </p:spTree>
    <p:extLst>
      <p:ext uri="{BB962C8B-B14F-4D97-AF65-F5344CB8AC3E}">
        <p14:creationId xmlns:p14="http://schemas.microsoft.com/office/powerpoint/2010/main" val="1738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There is a tension between quick-and-easy</a:t>
            </a:r>
            <a:r>
              <a:rPr lang="en-US" baseline="0" dirty="0"/>
              <a:t> and accuracy.  The PM’s dilemma is to strike the right balance between the cost of creating an estimate and the accuracy obtained from that cost.</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22</a:t>
            </a:fld>
            <a:endParaRPr lang="en-US"/>
          </a:p>
        </p:txBody>
      </p:sp>
    </p:spTree>
    <p:extLst>
      <p:ext uri="{BB962C8B-B14F-4D97-AF65-F5344CB8AC3E}">
        <p14:creationId xmlns:p14="http://schemas.microsoft.com/office/powerpoint/2010/main" val="3774714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When running a Monte Carlo simulation, it takes a lot</a:t>
            </a:r>
            <a:r>
              <a:rPr lang="en-US" baseline="0" dirty="0"/>
              <a:t> of effort and skill to create a simulation model.  The benefit is higher accuracy in estimating project cost and schedule.  The drawback is the cost and effort it takes to construct and run the simulation model.</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23</a:t>
            </a:fld>
            <a:endParaRPr lang="en-US"/>
          </a:p>
        </p:txBody>
      </p:sp>
    </p:spTree>
    <p:extLst>
      <p:ext uri="{BB962C8B-B14F-4D97-AF65-F5344CB8AC3E}">
        <p14:creationId xmlns:p14="http://schemas.microsoft.com/office/powerpoint/2010/main" val="17728090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Statistical</a:t>
            </a:r>
            <a:r>
              <a:rPr lang="en-US" baseline="0" dirty="0"/>
              <a:t> PERT is a simple, probabilistic technique that works to solve no-cost or low-cost estimation problems that have reasonable accuracy under certain scenarios (variable independence, bell-shaped uncertainties).  When you need this level of accuracy, creating a Monte Carlo simulation is not worth the cost or effort.  Deterministic estimates, which are commonplace, don’t provide insight into the nature of the uncertainties being estimated.  Statistical PERT goes beyond deterministic estimation but stops before Monte Carlo simulation.</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24</a:t>
            </a:fld>
            <a:endParaRPr lang="en-US"/>
          </a:p>
        </p:txBody>
      </p:sp>
    </p:spTree>
    <p:extLst>
      <p:ext uri="{BB962C8B-B14F-4D97-AF65-F5344CB8AC3E}">
        <p14:creationId xmlns:p14="http://schemas.microsoft.com/office/powerpoint/2010/main" val="3037540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  The customization</a:t>
            </a:r>
            <a:r>
              <a:rPr lang="en-US" baseline="0" dirty="0"/>
              <a:t> benefit is explained later in the presentation.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25</a:t>
            </a:fld>
            <a:endParaRPr lang="en-US"/>
          </a:p>
        </p:txBody>
      </p:sp>
    </p:spTree>
    <p:extLst>
      <p:ext uri="{BB962C8B-B14F-4D97-AF65-F5344CB8AC3E}">
        <p14:creationId xmlns:p14="http://schemas.microsoft.com/office/powerpoint/2010/main" val="4282208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r>
              <a:rPr lang="en-US" baseline="0" dirty="0"/>
              <a:t>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26</a:t>
            </a:fld>
            <a:endParaRPr lang="en-US"/>
          </a:p>
        </p:txBody>
      </p:sp>
    </p:spTree>
    <p:extLst>
      <p:ext uri="{BB962C8B-B14F-4D97-AF65-F5344CB8AC3E}">
        <p14:creationId xmlns:p14="http://schemas.microsoft.com/office/powerpoint/2010/main" val="924394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  Statistical PERT concepts work with older versions of Excel,</a:t>
            </a:r>
            <a:r>
              <a:rPr lang="en-US" baseline="0" dirty="0"/>
              <a:t> too, but the free Excel templates were introduced with Microsoft Excel 2010.</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27</a:t>
            </a:fld>
            <a:endParaRPr lang="en-US"/>
          </a:p>
        </p:txBody>
      </p:sp>
    </p:spTree>
    <p:extLst>
      <p:ext uri="{BB962C8B-B14F-4D97-AF65-F5344CB8AC3E}">
        <p14:creationId xmlns:p14="http://schemas.microsoft.com/office/powerpoint/2010/main" val="1464698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These</a:t>
            </a:r>
            <a:r>
              <a:rPr lang="en-US" baseline="0" dirty="0"/>
              <a:t> concepts were introduced earlier when I first introduced the bell-shaped curve.  For anyone not paying attention at that point </a:t>
            </a:r>
            <a:r>
              <a:rPr lang="en-US" baseline="0" dirty="0">
                <a:sym typeface="Wingdings" panose="05000000000000000000" pitchFamily="2" charset="2"/>
              </a:rPr>
              <a:t> this is a recap of the statistical terms used throughout this presentation (except median, which is explained briefly but not used thereafter).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28</a:t>
            </a:fld>
            <a:endParaRPr lang="en-US"/>
          </a:p>
        </p:txBody>
      </p:sp>
    </p:spTree>
    <p:extLst>
      <p:ext uri="{BB962C8B-B14F-4D97-AF65-F5344CB8AC3E}">
        <p14:creationId xmlns:p14="http://schemas.microsoft.com/office/powerpoint/2010/main" val="1546144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New</a:t>
            </a:r>
            <a:r>
              <a:rPr lang="en-US" baseline="0" dirty="0"/>
              <a:t> Section.  This section appeals to “blue” color energy folks, but not so much to “red” energy folks.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29</a:t>
            </a:fld>
            <a:endParaRPr lang="en-US"/>
          </a:p>
        </p:txBody>
      </p:sp>
    </p:spTree>
    <p:extLst>
      <p:ext uri="{BB962C8B-B14F-4D97-AF65-F5344CB8AC3E}">
        <p14:creationId xmlns:p14="http://schemas.microsoft.com/office/powerpoint/2010/main" val="360235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p>
        </p:txBody>
      </p:sp>
      <p:sp>
        <p:nvSpPr>
          <p:cNvPr id="4" name="Slide Number Placeholder 3"/>
          <p:cNvSpPr>
            <a:spLocks noGrp="1"/>
          </p:cNvSpPr>
          <p:nvPr>
            <p:ph type="sldNum" sz="quarter" idx="10"/>
          </p:nvPr>
        </p:nvSpPr>
        <p:spPr/>
        <p:txBody>
          <a:bodyPr/>
          <a:lstStyle/>
          <a:p>
            <a:fld id="{A00DE856-867C-4F01-9C52-2FF7B7FB3DA8}" type="slidenum">
              <a:rPr lang="en-US" smtClean="0"/>
              <a:t>3</a:t>
            </a:fld>
            <a:endParaRPr lang="en-US"/>
          </a:p>
        </p:txBody>
      </p:sp>
    </p:spTree>
    <p:extLst>
      <p:ext uri="{BB962C8B-B14F-4D97-AF65-F5344CB8AC3E}">
        <p14:creationId xmlns:p14="http://schemas.microsoft.com/office/powerpoint/2010/main" val="341966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  Each step is explained</a:t>
            </a:r>
            <a:r>
              <a:rPr lang="en-US" baseline="0" dirty="0"/>
              <a:t> in the following slides.  The color blue is intentional – blue energy people want to know what each step of the process entails.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30</a:t>
            </a:fld>
            <a:endParaRPr lang="en-US"/>
          </a:p>
        </p:txBody>
      </p:sp>
    </p:spTree>
    <p:extLst>
      <p:ext uri="{BB962C8B-B14F-4D97-AF65-F5344CB8AC3E}">
        <p14:creationId xmlns:p14="http://schemas.microsoft.com/office/powerpoint/2010/main" val="1269295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Red energy</a:t>
            </a:r>
            <a:r>
              <a:rPr lang="en-US" baseline="0" dirty="0"/>
              <a:t> folks don’t care as much for details (Be Brief, Be Bright, Be Gone).  Using a freely licensed SPERT Excel template, the five steps are reduced to three steps (#1, #3, #5).  The templates make the technique very easy and quick, but using a template isn’t necessary; a blank Excel spreadsheet will work, too.</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31</a:t>
            </a:fld>
            <a:endParaRPr lang="en-US"/>
          </a:p>
        </p:txBody>
      </p:sp>
    </p:spTree>
    <p:extLst>
      <p:ext uri="{BB962C8B-B14F-4D97-AF65-F5344CB8AC3E}">
        <p14:creationId xmlns:p14="http://schemas.microsoft.com/office/powerpoint/2010/main" val="4291112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I’ll briefly show</a:t>
            </a:r>
            <a:r>
              <a:rPr lang="en-US" baseline="0" dirty="0"/>
              <a:t> the arguments for the two, built-in, statistical functions for the normal curve:  NORM.DIST and NORM.INV.  Here, NORM.DIST is explained.  Note the standard deviation in red:  this is the nut that Statistical PERT seeks to crack – how to create a standard deviation for an uncertainty that involves the estimator’s subjective opinion (private knowledge, gut instinct, intuition).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32</a:t>
            </a:fld>
            <a:endParaRPr lang="en-US"/>
          </a:p>
        </p:txBody>
      </p:sp>
    </p:spTree>
    <p:extLst>
      <p:ext uri="{BB962C8B-B14F-4D97-AF65-F5344CB8AC3E}">
        <p14:creationId xmlns:p14="http://schemas.microsoft.com/office/powerpoint/2010/main" val="2823628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NORM.INV function explained, briefly.</a:t>
            </a:r>
            <a:r>
              <a:rPr lang="en-US" baseline="0" dirty="0"/>
              <a:t>  Again, standard deviation is required to use the function.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33</a:t>
            </a:fld>
            <a:endParaRPr lang="en-US"/>
          </a:p>
        </p:txBody>
      </p:sp>
    </p:spTree>
    <p:extLst>
      <p:ext uri="{BB962C8B-B14F-4D97-AF65-F5344CB8AC3E}">
        <p14:creationId xmlns:p14="http://schemas.microsoft.com/office/powerpoint/2010/main" val="2542798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r>
              <a:rPr lang="en-US" baseline="0" dirty="0"/>
              <a:t>.  Three point estimates are familiar to most PMs.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34</a:t>
            </a:fld>
            <a:endParaRPr lang="en-US"/>
          </a:p>
        </p:txBody>
      </p:sp>
    </p:spTree>
    <p:extLst>
      <p:ext uri="{BB962C8B-B14F-4D97-AF65-F5344CB8AC3E}">
        <p14:creationId xmlns:p14="http://schemas.microsoft.com/office/powerpoint/2010/main" val="26181975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  PMPs</a:t>
            </a:r>
            <a:r>
              <a:rPr lang="en-US" baseline="0" dirty="0"/>
              <a:t> had to study the PERT formula to prepare for the PMP exam.  Statistical PERT uses the PERT formula to estimate the mean for an uncertainty.  We don’t know what the true mean is because a single, estimated project task will be executed once.  Projects are executed once, then closed.  We estimate the mean (aka expected value) in the absence of data.</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35</a:t>
            </a:fld>
            <a:endParaRPr lang="en-US"/>
          </a:p>
        </p:txBody>
      </p:sp>
    </p:spTree>
    <p:extLst>
      <p:ext uri="{BB962C8B-B14F-4D97-AF65-F5344CB8AC3E}">
        <p14:creationId xmlns:p14="http://schemas.microsoft.com/office/powerpoint/2010/main" val="6069133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Green energy people</a:t>
            </a:r>
            <a:r>
              <a:rPr lang="en-US" baseline="0" dirty="0"/>
              <a:t> (“Show me that you care”) and yellow energy people (“Involve me”) both get something out of Step Three.  Estimation is more than just number-crunching, it’s about involving people’s intellect, emotions, intuitions and private knowledge.  In Steps 3 and 4, estimators get to shape the normal curve so it better-fits the risk nature of an uncertainty.</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36</a:t>
            </a:fld>
            <a:endParaRPr lang="en-US"/>
          </a:p>
        </p:txBody>
      </p:sp>
    </p:spTree>
    <p:extLst>
      <p:ext uri="{BB962C8B-B14F-4D97-AF65-F5344CB8AC3E}">
        <p14:creationId xmlns:p14="http://schemas.microsoft.com/office/powerpoint/2010/main" val="7479999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a:t>
            </a:r>
            <a:r>
              <a:rPr lang="en-US" baseline="0" dirty="0"/>
              <a:t> slide will re-focus the attention of the audience.  We’re going to talk a little about gambling using a roulette wheel.  For the last number of slides, I’ve been doing all the talking.  This begins a section where I involve the audience.  What is the probability of the ball landing on a single number?  What kind of a probability distribution is this?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37</a:t>
            </a:fld>
            <a:endParaRPr lang="en-US"/>
          </a:p>
        </p:txBody>
      </p:sp>
    </p:spTree>
    <p:extLst>
      <p:ext uri="{BB962C8B-B14F-4D97-AF65-F5344CB8AC3E}">
        <p14:creationId xmlns:p14="http://schemas.microsoft.com/office/powerpoint/2010/main" val="38657173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Moving on to gaming, this is</a:t>
            </a:r>
            <a:r>
              <a:rPr lang="en-US" baseline="0" dirty="0"/>
              <a:t> a representation of a game spinner.  Imagine you have made a three-point estimate, and the large orange area represents your most likely outcome for an uncertainty.  There are tiny slivers of blue and gray that represent the unlikely minimum and maximum outcomes.  No other possibility exists (even though we know many outcomes may exist for a continuous variable).  </a:t>
            </a:r>
          </a:p>
          <a:p>
            <a:endParaRPr lang="en-US" baseline="0" dirty="0"/>
          </a:p>
          <a:p>
            <a:r>
              <a:rPr lang="en-US" baseline="0" dirty="0"/>
              <a:t>Question:  In words, in your subjective opinion, how certain are you that the spinner will point to the orange area, and not land on either the tiny blue or gray slivers?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38</a:t>
            </a:fld>
            <a:endParaRPr lang="en-US"/>
          </a:p>
        </p:txBody>
      </p:sp>
    </p:spTree>
    <p:extLst>
      <p:ext uri="{BB962C8B-B14F-4D97-AF65-F5344CB8AC3E}">
        <p14:creationId xmlns:p14="http://schemas.microsoft.com/office/powerpoint/2010/main" val="2783645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 Statistical PERT, this is a visual representation of “near certainty” in the mode, that</a:t>
            </a:r>
            <a:r>
              <a:rPr lang="en-US" baseline="0" dirty="0"/>
              <a:t> is, the most likely outcome.  If you were betting on three numbers on a roulette wheel, and you felt certain that your lucky number was going to be the winner, you’d place 98 chips out of 100 onto that number, and leave just one chip each for the other, two options.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39</a:t>
            </a:fld>
            <a:endParaRPr lang="en-US"/>
          </a:p>
        </p:txBody>
      </p:sp>
    </p:spTree>
    <p:extLst>
      <p:ext uri="{BB962C8B-B14F-4D97-AF65-F5344CB8AC3E}">
        <p14:creationId xmlns:p14="http://schemas.microsoft.com/office/powerpoint/2010/main" val="580095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Explain</a:t>
            </a:r>
            <a:r>
              <a:rPr lang="en-US" baseline="0" dirty="0"/>
              <a:t> that each of us has four “color energies”:  blue, red, green, yellow, and that one color dominates.  This is just a way for me to get a “read” about my audience, so I can give more details if there are lots of “blue” energy folks, and I speed over details if I have a lot of “red” energy folks.  It also helps me to build rapport with the audience.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a:t>
            </a:fld>
            <a:endParaRPr lang="en-US"/>
          </a:p>
        </p:txBody>
      </p:sp>
    </p:spTree>
    <p:extLst>
      <p:ext uri="{BB962C8B-B14F-4D97-AF65-F5344CB8AC3E}">
        <p14:creationId xmlns:p14="http://schemas.microsoft.com/office/powerpoint/2010/main" val="3986630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Now how</a:t>
            </a:r>
            <a:r>
              <a:rPr lang="en-US" baseline="0" dirty="0"/>
              <a:t> certain are you that the spinner will land on orange?</a:t>
            </a:r>
          </a:p>
          <a:p>
            <a:endParaRPr lang="en-US" baseline="0" dirty="0"/>
          </a:p>
          <a:p>
            <a:r>
              <a:rPr lang="en-US" baseline="0" dirty="0"/>
              <a:t>This representation and the one just shown are the anchors in Statistical PERT.  One anchors “near certainty” while this anchors “guesstimate.”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40</a:t>
            </a:fld>
            <a:endParaRPr lang="en-US"/>
          </a:p>
        </p:txBody>
      </p:sp>
    </p:spTree>
    <p:extLst>
      <p:ext uri="{BB962C8B-B14F-4D97-AF65-F5344CB8AC3E}">
        <p14:creationId xmlns:p14="http://schemas.microsoft.com/office/powerpoint/2010/main" val="5407117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 Statistical</a:t>
            </a:r>
            <a:r>
              <a:rPr lang="en-US" baseline="0" dirty="0"/>
              <a:t> PERT, this is a Guesstimate.  You would put 34 chips onto your lucky number on the roulette wheel, and 33 chips each on the other two numbers.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41</a:t>
            </a:fld>
            <a:endParaRPr lang="en-US"/>
          </a:p>
        </p:txBody>
      </p:sp>
    </p:spTree>
    <p:extLst>
      <p:ext uri="{BB962C8B-B14F-4D97-AF65-F5344CB8AC3E}">
        <p14:creationId xmlns:p14="http://schemas.microsoft.com/office/powerpoint/2010/main" val="36277962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a:t>
            </a:r>
            <a:r>
              <a:rPr lang="en-US" baseline="0" dirty="0"/>
              <a:t> subjective words, what level of certainty does this portray?</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42</a:t>
            </a:fld>
            <a:endParaRPr lang="en-US"/>
          </a:p>
        </p:txBody>
      </p:sp>
    </p:spTree>
    <p:extLst>
      <p:ext uri="{BB962C8B-B14F-4D97-AF65-F5344CB8AC3E}">
        <p14:creationId xmlns:p14="http://schemas.microsoft.com/office/powerpoint/2010/main" val="7948381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 Statistical PERT, this</a:t>
            </a:r>
            <a:r>
              <a:rPr lang="en-US" baseline="0" dirty="0"/>
              <a:t> represents high confidence in the most likely outcome (4-92-4 split).</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43</a:t>
            </a:fld>
            <a:endParaRPr lang="en-US"/>
          </a:p>
        </p:txBody>
      </p:sp>
    </p:spTree>
    <p:extLst>
      <p:ext uri="{BB962C8B-B14F-4D97-AF65-F5344CB8AC3E}">
        <p14:creationId xmlns:p14="http://schemas.microsoft.com/office/powerpoint/2010/main" val="15203601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subjective words, what level of certainty does this portray?</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44</a:t>
            </a:fld>
            <a:endParaRPr lang="en-US"/>
          </a:p>
        </p:txBody>
      </p:sp>
    </p:spTree>
    <p:extLst>
      <p:ext uri="{BB962C8B-B14F-4D97-AF65-F5344CB8AC3E}">
        <p14:creationId xmlns:p14="http://schemas.microsoft.com/office/powerpoint/2010/main" val="1355786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Statistical PERT, this</a:t>
            </a:r>
            <a:r>
              <a:rPr lang="en-US" baseline="0" dirty="0"/>
              <a:t> represents medium-high confidence in the most likely outcome (8-84-8 split).</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45</a:t>
            </a:fld>
            <a:endParaRPr lang="en-US"/>
          </a:p>
        </p:txBody>
      </p:sp>
    </p:spTree>
    <p:extLst>
      <p:ext uri="{BB962C8B-B14F-4D97-AF65-F5344CB8AC3E}">
        <p14:creationId xmlns:p14="http://schemas.microsoft.com/office/powerpoint/2010/main" val="31557051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subjective words, what level of certainty does this portray?</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46</a:t>
            </a:fld>
            <a:endParaRPr lang="en-US"/>
          </a:p>
        </p:txBody>
      </p:sp>
    </p:spTree>
    <p:extLst>
      <p:ext uri="{BB962C8B-B14F-4D97-AF65-F5344CB8AC3E}">
        <p14:creationId xmlns:p14="http://schemas.microsoft.com/office/powerpoint/2010/main" val="41766383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Statistical PERT, this</a:t>
            </a:r>
            <a:r>
              <a:rPr lang="en-US" baseline="0" dirty="0"/>
              <a:t> represents medium-low confidence in the most likely outcome (15-70-15 split).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47</a:t>
            </a:fld>
            <a:endParaRPr lang="en-US"/>
          </a:p>
        </p:txBody>
      </p:sp>
    </p:spTree>
    <p:extLst>
      <p:ext uri="{BB962C8B-B14F-4D97-AF65-F5344CB8AC3E}">
        <p14:creationId xmlns:p14="http://schemas.microsoft.com/office/powerpoint/2010/main" val="36883882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subjective words, what level of certainty does this portray?</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48</a:t>
            </a:fld>
            <a:endParaRPr lang="en-US"/>
          </a:p>
        </p:txBody>
      </p:sp>
    </p:spTree>
    <p:extLst>
      <p:ext uri="{BB962C8B-B14F-4D97-AF65-F5344CB8AC3E}">
        <p14:creationId xmlns:p14="http://schemas.microsoft.com/office/powerpoint/2010/main" val="3364005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Statistical PERT, this</a:t>
            </a:r>
            <a:r>
              <a:rPr lang="en-US" baseline="0" dirty="0"/>
              <a:t> represents low confidence in the most likely outcome (25-50-25 split).</a:t>
            </a:r>
            <a:endParaRPr lang="en-US" dirty="0"/>
          </a:p>
          <a:p>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49</a:t>
            </a:fld>
            <a:endParaRPr lang="en-US"/>
          </a:p>
        </p:txBody>
      </p:sp>
    </p:spTree>
    <p:extLst>
      <p:ext uri="{BB962C8B-B14F-4D97-AF65-F5344CB8AC3E}">
        <p14:creationId xmlns:p14="http://schemas.microsoft.com/office/powerpoint/2010/main" val="1292508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a:t>
            </a:r>
            <a:r>
              <a:rPr lang="en-US" baseline="0" dirty="0"/>
              <a:t> walk through the four color energies, and at the end, I ask each person to self-identify with their own most dominant color energy.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a:t>
            </a:fld>
            <a:endParaRPr lang="en-US"/>
          </a:p>
        </p:txBody>
      </p:sp>
    </p:spTree>
    <p:extLst>
      <p:ext uri="{BB962C8B-B14F-4D97-AF65-F5344CB8AC3E}">
        <p14:creationId xmlns:p14="http://schemas.microsoft.com/office/powerpoint/2010/main" val="35583514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r>
              <a:rPr lang="en-US" baseline="0" dirty="0"/>
              <a:t> recap.</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50</a:t>
            </a:fld>
            <a:endParaRPr lang="en-US"/>
          </a:p>
        </p:txBody>
      </p:sp>
    </p:spTree>
    <p:extLst>
      <p:ext uri="{BB962C8B-B14F-4D97-AF65-F5344CB8AC3E}">
        <p14:creationId xmlns:p14="http://schemas.microsoft.com/office/powerpoint/2010/main" val="35673503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Recap the subjective</a:t>
            </a:r>
            <a:r>
              <a:rPr lang="en-US" baseline="0" dirty="0"/>
              <a:t> word-phrases in Step Three </a:t>
            </a:r>
            <a:r>
              <a:rPr lang="en-US" dirty="0"/>
              <a:t>using just words,</a:t>
            </a:r>
            <a:r>
              <a:rPr lang="en-US" baseline="0" dirty="0"/>
              <a:t> and not the pie chart visual.</a:t>
            </a:r>
            <a:r>
              <a:rPr lang="en-US" dirty="0"/>
              <a:t>  </a:t>
            </a:r>
          </a:p>
        </p:txBody>
      </p:sp>
      <p:sp>
        <p:nvSpPr>
          <p:cNvPr id="4" name="Slide Number Placeholder 3"/>
          <p:cNvSpPr>
            <a:spLocks noGrp="1"/>
          </p:cNvSpPr>
          <p:nvPr>
            <p:ph type="sldNum" sz="quarter" idx="10"/>
          </p:nvPr>
        </p:nvSpPr>
        <p:spPr/>
        <p:txBody>
          <a:bodyPr/>
          <a:lstStyle/>
          <a:p>
            <a:fld id="{A00DE856-867C-4F01-9C52-2FF7B7FB3DA8}" type="slidenum">
              <a:rPr lang="en-US" smtClean="0"/>
              <a:t>51</a:t>
            </a:fld>
            <a:endParaRPr lang="en-US"/>
          </a:p>
        </p:txBody>
      </p:sp>
    </p:spTree>
    <p:extLst>
      <p:ext uri="{BB962C8B-B14F-4D97-AF65-F5344CB8AC3E}">
        <p14:creationId xmlns:p14="http://schemas.microsoft.com/office/powerpoint/2010/main" val="26003266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Fill-in</a:t>
            </a:r>
            <a:r>
              <a:rPr lang="en-US" baseline="0" dirty="0"/>
              <a:t> the other, 100 chip-split across the minimum / most likely / maximum values of a three-point estimate.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52</a:t>
            </a:fld>
            <a:endParaRPr lang="en-US"/>
          </a:p>
        </p:txBody>
      </p:sp>
    </p:spTree>
    <p:extLst>
      <p:ext uri="{BB962C8B-B14F-4D97-AF65-F5344CB8AC3E}">
        <p14:creationId xmlns:p14="http://schemas.microsoft.com/office/powerpoint/2010/main" val="1333437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Introduce the SPERT-7 Rule which equates</a:t>
            </a:r>
            <a:r>
              <a:rPr lang="en-US" baseline="0" dirty="0"/>
              <a:t> Step Three’s subjective opinion to a Ratio Scale Multiplier, which is used in the SPERT SD formula on the next slide.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53</a:t>
            </a:fld>
            <a:endParaRPr lang="en-US"/>
          </a:p>
        </p:txBody>
      </p:sp>
    </p:spTree>
    <p:extLst>
      <p:ext uri="{BB962C8B-B14F-4D97-AF65-F5344CB8AC3E}">
        <p14:creationId xmlns:p14="http://schemas.microsoft.com/office/powerpoint/2010/main" val="18519660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I’ll likely</a:t>
            </a:r>
            <a:r>
              <a:rPr lang="en-US" baseline="0" dirty="0"/>
              <a:t> very quickly go over this slide, as only blue energy people will appreciate it.  This same information is given in the whitepaper, but it isn’t really required by anyone using a Statistical PERT Excel template, as the formula is already embedded in the spreadsheets.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54</a:t>
            </a:fld>
            <a:endParaRPr lang="en-US"/>
          </a:p>
        </p:txBody>
      </p:sp>
    </p:spTree>
    <p:extLst>
      <p:ext uri="{BB962C8B-B14F-4D97-AF65-F5344CB8AC3E}">
        <p14:creationId xmlns:p14="http://schemas.microsoft.com/office/powerpoint/2010/main" val="23248910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Step Five involves choosing what point along the bell-curve</a:t>
            </a:r>
            <a:r>
              <a:rPr lang="en-US" baseline="0" dirty="0"/>
              <a:t> do you want to use for estimating.  To keep it real, I’ll return to the bell-curve of a new car purchase, and explain how if you were budgeting a for a new car, you wouldn’t likely budget by choosing a 25% cumulative probability, rather, you might choose the 75% or higher cumulative probability so you know you’d have enough money allocated to buy the car you want.  Same with estimating project duration, work effort, resource cost.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55</a:t>
            </a:fld>
            <a:endParaRPr lang="en-US"/>
          </a:p>
        </p:txBody>
      </p:sp>
    </p:spTree>
    <p:extLst>
      <p:ext uri="{BB962C8B-B14F-4D97-AF65-F5344CB8AC3E}">
        <p14:creationId xmlns:p14="http://schemas.microsoft.com/office/powerpoint/2010/main" val="38807435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NORM.INV</a:t>
            </a:r>
            <a:r>
              <a:rPr lang="en-US" baseline="0" dirty="0"/>
              <a:t> function lets the estimator start with a specific, cumulative probability (like, 75%), and find out what x-value corresponds to that probability.</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56</a:t>
            </a:fld>
            <a:endParaRPr lang="en-US"/>
          </a:p>
        </p:txBody>
      </p:sp>
    </p:spTree>
    <p:extLst>
      <p:ext uri="{BB962C8B-B14F-4D97-AF65-F5344CB8AC3E}">
        <p14:creationId xmlns:p14="http://schemas.microsoft.com/office/powerpoint/2010/main" val="3420944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New Section.  The example that follows is captured in PowerPoint.  If for some reason I don’t have access to Microsoft</a:t>
            </a:r>
            <a:r>
              <a:rPr lang="en-US" baseline="0" dirty="0"/>
              <a:t> Excel, I would slowly go over the next set of slides.  Otherwise, assuming I have access to Excel on the presentation laptop, I use this just to get people acquainted with the SPERT templates and how they work.</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57</a:t>
            </a:fld>
            <a:endParaRPr lang="en-US"/>
          </a:p>
        </p:txBody>
      </p:sp>
    </p:spTree>
    <p:extLst>
      <p:ext uri="{BB962C8B-B14F-4D97-AF65-F5344CB8AC3E}">
        <p14:creationId xmlns:p14="http://schemas.microsoft.com/office/powerpoint/2010/main" val="13862383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 is a snippet from a SPERT Expenses</a:t>
            </a:r>
            <a:r>
              <a:rPr lang="en-US" baseline="0" dirty="0"/>
              <a:t> template.  The yellow cells are intended to be user-entered.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58</a:t>
            </a:fld>
            <a:endParaRPr lang="en-US"/>
          </a:p>
        </p:txBody>
      </p:sp>
    </p:spTree>
    <p:extLst>
      <p:ext uri="{BB962C8B-B14F-4D97-AF65-F5344CB8AC3E}">
        <p14:creationId xmlns:p14="http://schemas.microsoft.com/office/powerpoint/2010/main" val="12767712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Self-explanatory.</a:t>
            </a:r>
            <a:r>
              <a:rPr lang="en-US" baseline="0" dirty="0"/>
              <a:t>  Enter a three-point estimate for an expense.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59</a:t>
            </a:fld>
            <a:endParaRPr lang="en-US"/>
          </a:p>
        </p:txBody>
      </p:sp>
    </p:spTree>
    <p:extLst>
      <p:ext uri="{BB962C8B-B14F-4D97-AF65-F5344CB8AC3E}">
        <p14:creationId xmlns:p14="http://schemas.microsoft.com/office/powerpoint/2010/main" val="306305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This is a probing question.  I’ll ask the audience to answer this question, and then I’ll share with them my own answer.</a:t>
            </a:r>
          </a:p>
        </p:txBody>
      </p:sp>
      <p:sp>
        <p:nvSpPr>
          <p:cNvPr id="4" name="Slide Number Placeholder 3"/>
          <p:cNvSpPr>
            <a:spLocks noGrp="1"/>
          </p:cNvSpPr>
          <p:nvPr>
            <p:ph type="sldNum" sz="quarter" idx="10"/>
          </p:nvPr>
        </p:nvSpPr>
        <p:spPr/>
        <p:txBody>
          <a:bodyPr/>
          <a:lstStyle/>
          <a:p>
            <a:fld id="{A00DE856-867C-4F01-9C52-2FF7B7FB3DA8}" type="slidenum">
              <a:rPr lang="en-US" smtClean="0"/>
              <a:t>6</a:t>
            </a:fld>
            <a:endParaRPr lang="en-US"/>
          </a:p>
        </p:txBody>
      </p:sp>
    </p:spTree>
    <p:extLst>
      <p:ext uri="{BB962C8B-B14F-4D97-AF65-F5344CB8AC3E}">
        <p14:creationId xmlns:p14="http://schemas.microsoft.com/office/powerpoint/2010/main" val="4724339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Point out that this is Step</a:t>
            </a:r>
            <a:r>
              <a:rPr lang="en-US" baseline="0" dirty="0"/>
              <a:t> 1 of a five-step process.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60</a:t>
            </a:fld>
            <a:endParaRPr lang="en-US"/>
          </a:p>
        </p:txBody>
      </p:sp>
    </p:spTree>
    <p:extLst>
      <p:ext uri="{BB962C8B-B14F-4D97-AF65-F5344CB8AC3E}">
        <p14:creationId xmlns:p14="http://schemas.microsoft.com/office/powerpoint/2010/main" val="26604648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Next</a:t>
            </a:r>
            <a:r>
              <a:rPr lang="en-US" baseline="0" dirty="0"/>
              <a:t> step involves making a subjective opinion about the most likely outcome.  If you were using a game spinner, which one would you choose?</a:t>
            </a:r>
          </a:p>
          <a:p>
            <a:endParaRPr lang="en-US" baseline="0" dirty="0"/>
          </a:p>
          <a:p>
            <a:r>
              <a:rPr lang="en-US" baseline="0" dirty="0"/>
              <a:t>For this example, we’re choosing Medium-High confidence in the most likely outcome.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61</a:t>
            </a:fld>
            <a:endParaRPr lang="en-US"/>
          </a:p>
        </p:txBody>
      </p:sp>
    </p:spTree>
    <p:extLst>
      <p:ext uri="{BB962C8B-B14F-4D97-AF65-F5344CB8AC3E}">
        <p14:creationId xmlns:p14="http://schemas.microsoft.com/office/powerpoint/2010/main" val="811620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That’s Step 3 of the five-step process.</a:t>
            </a:r>
            <a:r>
              <a:rPr lang="en-US" baseline="0" dirty="0"/>
              <a:t>  What happened to Step 2?  It’s done for you by the spreadsheet formulas (use the PERT formula to estimate the mean).</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62</a:t>
            </a:fld>
            <a:endParaRPr lang="en-US"/>
          </a:p>
        </p:txBody>
      </p:sp>
    </p:spTree>
    <p:extLst>
      <p:ext uri="{BB962C8B-B14F-4D97-AF65-F5344CB8AC3E}">
        <p14:creationId xmlns:p14="http://schemas.microsoft.com/office/powerpoint/2010/main" val="33409032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Choose a planning estimate</a:t>
            </a:r>
            <a:r>
              <a:rPr lang="en-US" baseline="0" dirty="0"/>
              <a:t> for your project.  You think the expense will be $50,000.  It could be as much as $100,000.  You think about putting $60,000 into the project budget.  What is the likelihood that that will be enough so the project budget isn’t at risk?</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63</a:t>
            </a:fld>
            <a:endParaRPr lang="en-US"/>
          </a:p>
        </p:txBody>
      </p:sp>
    </p:spTree>
    <p:extLst>
      <p:ext uri="{BB962C8B-B14F-4D97-AF65-F5344CB8AC3E}">
        <p14:creationId xmlns:p14="http://schemas.microsoft.com/office/powerpoint/2010/main" val="16012301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That’s Step 5 of the process.  What happened</a:t>
            </a:r>
            <a:r>
              <a:rPr lang="en-US" baseline="0" dirty="0"/>
              <a:t> to Step 4 (the SPERT SD)?  The SPERT template calculated it for you.</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64</a:t>
            </a:fld>
            <a:endParaRPr lang="en-US"/>
          </a:p>
        </p:txBody>
      </p:sp>
    </p:spTree>
    <p:extLst>
      <p:ext uri="{BB962C8B-B14F-4D97-AF65-F5344CB8AC3E}">
        <p14:creationId xmlns:p14="http://schemas.microsoft.com/office/powerpoint/2010/main" val="11211154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Look at the probability that the $60,000</a:t>
            </a:r>
            <a:r>
              <a:rPr lang="en-US" baseline="0" dirty="0"/>
              <a:t> will not be exceeded.  There is a 37% probability that the project budget will be exceeded!  Yikes!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65</a:t>
            </a:fld>
            <a:endParaRPr lang="en-US"/>
          </a:p>
        </p:txBody>
      </p:sp>
    </p:spTree>
    <p:extLst>
      <p:ext uri="{BB962C8B-B14F-4D97-AF65-F5344CB8AC3E}">
        <p14:creationId xmlns:p14="http://schemas.microsoft.com/office/powerpoint/2010/main" val="37122025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Let’s change our cost</a:t>
            </a:r>
            <a:r>
              <a:rPr lang="en-US" baseline="0" dirty="0"/>
              <a:t> planning estimate from $60,000 to $75,000.  How did that change things?  Now, there is a 91% cumulative probability that $75,000 will meet or exceed the actual cost of the expense.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66</a:t>
            </a:fld>
            <a:endParaRPr lang="en-US"/>
          </a:p>
        </p:txBody>
      </p:sp>
    </p:spTree>
    <p:extLst>
      <p:ext uri="{BB962C8B-B14F-4D97-AF65-F5344CB8AC3E}">
        <p14:creationId xmlns:p14="http://schemas.microsoft.com/office/powerpoint/2010/main" val="2050736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What if we had subjective “high” confidence</a:t>
            </a:r>
            <a:r>
              <a:rPr lang="en-US" baseline="0" dirty="0"/>
              <a:t> in the most likely outcome?  How would that affect the cumulative probability?  </a:t>
            </a:r>
          </a:p>
          <a:p>
            <a:endParaRPr lang="en-US" baseline="0" dirty="0"/>
          </a:p>
          <a:p>
            <a:r>
              <a:rPr lang="en-US" baseline="0" dirty="0"/>
              <a:t>We would be 98% confident that a $75,000 budget would meet or exceed the actual cost of the expense.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67</a:t>
            </a:fld>
            <a:endParaRPr lang="en-US"/>
          </a:p>
        </p:txBody>
      </p:sp>
    </p:spTree>
    <p:extLst>
      <p:ext uri="{BB962C8B-B14F-4D97-AF65-F5344CB8AC3E}">
        <p14:creationId xmlns:p14="http://schemas.microsoft.com/office/powerpoint/2010/main" val="16044423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What if we only had “low” confidence in</a:t>
            </a:r>
            <a:r>
              <a:rPr lang="en-US" baseline="0" dirty="0"/>
              <a:t> the most likely outcome?  </a:t>
            </a:r>
          </a:p>
          <a:p>
            <a:endParaRPr lang="en-US" baseline="0" dirty="0"/>
          </a:p>
          <a:p>
            <a:r>
              <a:rPr lang="en-US" baseline="0" dirty="0"/>
              <a:t>The probability that $75,000 would be enough would decline to just 79%; there would be a 21% probability that the expense could be greater than $75,000.</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68</a:t>
            </a:fld>
            <a:endParaRPr lang="en-US"/>
          </a:p>
        </p:txBody>
      </p:sp>
    </p:spTree>
    <p:extLst>
      <p:ext uri="{BB962C8B-B14F-4D97-AF65-F5344CB8AC3E}">
        <p14:creationId xmlns:p14="http://schemas.microsoft.com/office/powerpoint/2010/main" val="21614905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Summary of the</a:t>
            </a:r>
            <a:r>
              <a:rPr lang="en-US" baseline="0" dirty="0"/>
              <a:t> Five Steps of Statistical PERT.</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69</a:t>
            </a:fld>
            <a:endParaRPr lang="en-US"/>
          </a:p>
        </p:txBody>
      </p:sp>
    </p:spTree>
    <p:extLst>
      <p:ext uri="{BB962C8B-B14F-4D97-AF65-F5344CB8AC3E}">
        <p14:creationId xmlns:p14="http://schemas.microsoft.com/office/powerpoint/2010/main" val="3984251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Reason</a:t>
            </a:r>
            <a:r>
              <a:rPr lang="en-US" baseline="0" dirty="0"/>
              <a:t> #1:  we estimate to get alignment between two or more people.  Before we agree about something, we have to align.</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a:t>
            </a:fld>
            <a:endParaRPr lang="en-US"/>
          </a:p>
        </p:txBody>
      </p:sp>
    </p:spTree>
    <p:extLst>
      <p:ext uri="{BB962C8B-B14F-4D97-AF65-F5344CB8AC3E}">
        <p14:creationId xmlns:p14="http://schemas.microsoft.com/office/powerpoint/2010/main" val="384195323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A reminder</a:t>
            </a:r>
            <a:r>
              <a:rPr lang="en-US" baseline="0" dirty="0"/>
              <a:t> that if you use a free SPERT Excel template, there are really only three steps to the process; the spreadsheet template calculates the mean and standard deviation.</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70</a:t>
            </a:fld>
            <a:endParaRPr lang="en-US"/>
          </a:p>
        </p:txBody>
      </p:sp>
    </p:spTree>
    <p:extLst>
      <p:ext uri="{BB962C8B-B14F-4D97-AF65-F5344CB8AC3E}">
        <p14:creationId xmlns:p14="http://schemas.microsoft.com/office/powerpoint/2010/main" val="1865201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Time for a demo!  The demo</a:t>
            </a:r>
            <a:r>
              <a:rPr lang="en-US" baseline="0" dirty="0"/>
              <a:t> will involve going to www.statisticalpert.com, downloading an Excel example workbook, and interacting with it by involving the audience to help make various estimates for any bell-shaped uncertainty.</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71</a:t>
            </a:fld>
            <a:endParaRPr lang="en-US"/>
          </a:p>
        </p:txBody>
      </p:sp>
    </p:spTree>
    <p:extLst>
      <p:ext uri="{BB962C8B-B14F-4D97-AF65-F5344CB8AC3E}">
        <p14:creationId xmlns:p14="http://schemas.microsoft.com/office/powerpoint/2010/main" val="28439528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My last couple</a:t>
            </a:r>
            <a:r>
              <a:rPr lang="en-US" baseline="0" dirty="0"/>
              <a:t> of minutes.  I want to hammer home why anyone would go through the bother of using Statistical PERT or why we use any estimation tool or technique.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72</a:t>
            </a:fld>
            <a:endParaRPr lang="en-US"/>
          </a:p>
        </p:txBody>
      </p:sp>
    </p:spTree>
    <p:extLst>
      <p:ext uri="{BB962C8B-B14F-4D97-AF65-F5344CB8AC3E}">
        <p14:creationId xmlns:p14="http://schemas.microsoft.com/office/powerpoint/2010/main" val="35009668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These are the two reasons</a:t>
            </a:r>
            <a:r>
              <a:rPr lang="en-US" baseline="0" dirty="0"/>
              <a:t> “Why” the audience should consider using Statistical PERT:  1) quickly align others’ expectations about project uncertainties (especially with respect to estimation risk), and 2) make better, more informed business decisions that respect the uncertain nature of projects.</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73</a:t>
            </a:fld>
            <a:endParaRPr lang="en-US"/>
          </a:p>
        </p:txBody>
      </p:sp>
    </p:spTree>
    <p:extLst>
      <p:ext uri="{BB962C8B-B14F-4D97-AF65-F5344CB8AC3E}">
        <p14:creationId xmlns:p14="http://schemas.microsoft.com/office/powerpoint/2010/main" val="248294353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I’ll leave this</a:t>
            </a:r>
            <a:r>
              <a:rPr lang="en-US" baseline="0" dirty="0"/>
              <a:t> slide up for a minute so people can make note of the website.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74</a:t>
            </a:fld>
            <a:endParaRPr lang="en-US"/>
          </a:p>
        </p:txBody>
      </p:sp>
    </p:spTree>
    <p:extLst>
      <p:ext uri="{BB962C8B-B14F-4D97-AF65-F5344CB8AC3E}">
        <p14:creationId xmlns:p14="http://schemas.microsoft.com/office/powerpoint/2010/main" val="13916990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I’m done!!!!</a:t>
            </a:r>
          </a:p>
        </p:txBody>
      </p:sp>
      <p:sp>
        <p:nvSpPr>
          <p:cNvPr id="4" name="Slide Number Placeholder 3"/>
          <p:cNvSpPr>
            <a:spLocks noGrp="1"/>
          </p:cNvSpPr>
          <p:nvPr>
            <p:ph type="sldNum" sz="quarter" idx="10"/>
          </p:nvPr>
        </p:nvSpPr>
        <p:spPr/>
        <p:txBody>
          <a:bodyPr/>
          <a:lstStyle/>
          <a:p>
            <a:fld id="{A00DE856-867C-4F01-9C52-2FF7B7FB3DA8}" type="slidenum">
              <a:rPr lang="en-US" smtClean="0"/>
              <a:t>75</a:t>
            </a:fld>
            <a:endParaRPr lang="en-US"/>
          </a:p>
        </p:txBody>
      </p:sp>
    </p:spTree>
    <p:extLst>
      <p:ext uri="{BB962C8B-B14F-4D97-AF65-F5344CB8AC3E}">
        <p14:creationId xmlns:p14="http://schemas.microsoft.com/office/powerpoint/2010/main" val="4093417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Reason</a:t>
            </a:r>
            <a:r>
              <a:rPr lang="en-US" baseline="0" dirty="0"/>
              <a:t> #2:  Once we’re aligned, we can make better, more informed decisions:  about whether we should proceed with a project, about how many resources the project needs, about the risk of the project going over budget or finishing late.  </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8</a:t>
            </a:fld>
            <a:endParaRPr lang="en-US"/>
          </a:p>
        </p:txBody>
      </p:sp>
    </p:spTree>
    <p:extLst>
      <p:ext uri="{BB962C8B-B14F-4D97-AF65-F5344CB8AC3E}">
        <p14:creationId xmlns:p14="http://schemas.microsoft.com/office/powerpoint/2010/main" val="849413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I’ll share one or mor</a:t>
            </a:r>
            <a:r>
              <a:rPr lang="en-US" baseline="0" dirty="0"/>
              <a:t>e personal anecdotes:  about arriving at a restaurant and being told that the wait time was 1 hour, 20 minutes.  What was that estimate?  The mean?  The mode?  P99?  Something else?  </a:t>
            </a:r>
          </a:p>
          <a:p>
            <a:endParaRPr lang="en-US" baseline="0" dirty="0"/>
          </a:p>
          <a:p>
            <a:r>
              <a:rPr lang="en-US" baseline="0" dirty="0"/>
              <a:t>My PMO director asked her PMs for their “best estimate” about project cost during the budget season.  What is that?  The expected value?  The most probable cost?  The maximum possible cost?</a:t>
            </a:r>
          </a:p>
          <a:p>
            <a:endParaRPr lang="en-US" baseline="0" dirty="0"/>
          </a:p>
          <a:p>
            <a:r>
              <a:rPr lang="en-US" baseline="0" dirty="0"/>
              <a:t>I interviewed fellow PMs:  At what confidence level do you estimate your project tasks?  Answer:  50 – 100%!  Everyone was different!  How will sponsors make good decisions in the face of such uncertainty?</a:t>
            </a:r>
          </a:p>
          <a:p>
            <a:endParaRPr lang="en-US" baseline="0" dirty="0"/>
          </a:p>
          <a:p>
            <a:r>
              <a:rPr lang="en-US" baseline="0" dirty="0"/>
              <a:t>This is a KEY SLIDE for the presentation.  The reason anyone should consider using ANY estimation technique – whether Statistical PERT, Monte Carlo simulation, or any other tool or technique – is to GET ALIGNED about the nature of uncertainty and to MAKE BETTER DECISIONS using better information about that uncertain nature.</a:t>
            </a:r>
            <a:endParaRPr lang="en-US" dirty="0"/>
          </a:p>
        </p:txBody>
      </p:sp>
      <p:sp>
        <p:nvSpPr>
          <p:cNvPr id="4" name="Slide Number Placeholder 3"/>
          <p:cNvSpPr>
            <a:spLocks noGrp="1"/>
          </p:cNvSpPr>
          <p:nvPr>
            <p:ph type="sldNum" sz="quarter" idx="10"/>
          </p:nvPr>
        </p:nvSpPr>
        <p:spPr/>
        <p:txBody>
          <a:bodyPr/>
          <a:lstStyle/>
          <a:p>
            <a:fld id="{A00DE856-867C-4F01-9C52-2FF7B7FB3DA8}" type="slidenum">
              <a:rPr lang="en-US" smtClean="0"/>
              <a:t>9</a:t>
            </a:fld>
            <a:endParaRPr lang="en-US"/>
          </a:p>
        </p:txBody>
      </p:sp>
    </p:spTree>
    <p:extLst>
      <p:ext uri="{BB962C8B-B14F-4D97-AF65-F5344CB8AC3E}">
        <p14:creationId xmlns:p14="http://schemas.microsoft.com/office/powerpoint/2010/main" val="28429407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5" name="Rectangle 44"/>
          <p:cNvSpPr/>
          <p:nvPr userDrawn="1"/>
        </p:nvSpPr>
        <p:spPr bwMode="auto">
          <a:xfrm>
            <a:off x="0" y="5257800"/>
            <a:ext cx="9144000" cy="12496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nvGrpSpPr>
          <p:cNvPr id="13" name="Group 12"/>
          <p:cNvGrpSpPr/>
          <p:nvPr userDrawn="1"/>
        </p:nvGrpSpPr>
        <p:grpSpPr>
          <a:xfrm>
            <a:off x="0" y="0"/>
            <a:ext cx="9144000" cy="5334000"/>
            <a:chOff x="0" y="0"/>
            <a:chExt cx="9144000" cy="5334000"/>
          </a:xfrm>
        </p:grpSpPr>
        <p:sp>
          <p:nvSpPr>
            <p:cNvPr id="14" name="Rectangle 13"/>
            <p:cNvSpPr/>
            <p:nvPr userDrawn="1"/>
          </p:nvSpPr>
          <p:spPr>
            <a:xfrm>
              <a:off x="0" y="0"/>
              <a:ext cx="9144000" cy="5334000"/>
            </a:xfrm>
            <a:prstGeom prst="rect">
              <a:avLst/>
            </a:prstGeom>
            <a:solidFill>
              <a:srgbClr val="005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userDrawn="1"/>
          </p:nvGrpSpPr>
          <p:grpSpPr>
            <a:xfrm>
              <a:off x="0" y="0"/>
              <a:ext cx="9144000" cy="5334000"/>
              <a:chOff x="0" y="0"/>
              <a:chExt cx="9144000" cy="5334000"/>
            </a:xfrm>
          </p:grpSpPr>
          <p:grpSp>
            <p:nvGrpSpPr>
              <p:cNvPr id="16" name="Group 15"/>
              <p:cNvGrpSpPr/>
              <p:nvPr userDrawn="1"/>
            </p:nvGrpSpPr>
            <p:grpSpPr>
              <a:xfrm>
                <a:off x="1371600" y="0"/>
                <a:ext cx="6927850" cy="5334000"/>
                <a:chOff x="1371600" y="-304800"/>
                <a:chExt cx="6927850" cy="914400"/>
              </a:xfrm>
            </p:grpSpPr>
            <p:cxnSp>
              <p:nvCxnSpPr>
                <p:cNvPr id="23" name="Straight Connector 22"/>
                <p:cNvCxnSpPr/>
                <p:nvPr userDrawn="1"/>
              </p:nvCxnSpPr>
              <p:spPr bwMode="auto">
                <a:xfrm>
                  <a:off x="5702300" y="-304800"/>
                  <a:ext cx="0" cy="914400"/>
                </a:xfrm>
                <a:prstGeom prst="line">
                  <a:avLst/>
                </a:prstGeom>
                <a:solidFill>
                  <a:schemeClr val="accent1"/>
                </a:solidFill>
                <a:ln w="28575" cap="flat" cmpd="sng" algn="ctr">
                  <a:solidFill>
                    <a:srgbClr val="0B5F83"/>
                  </a:solidFill>
                  <a:prstDash val="solid"/>
                  <a:round/>
                  <a:headEnd type="none" w="med" len="med"/>
                  <a:tailEnd type="none" w="med" len="med"/>
                </a:ln>
                <a:effectLst/>
              </p:spPr>
            </p:cxnSp>
            <p:cxnSp>
              <p:nvCxnSpPr>
                <p:cNvPr id="24" name="Straight Connector 23"/>
                <p:cNvCxnSpPr/>
                <p:nvPr userDrawn="1"/>
              </p:nvCxnSpPr>
              <p:spPr bwMode="auto">
                <a:xfrm>
                  <a:off x="4845050" y="-304800"/>
                  <a:ext cx="0" cy="914400"/>
                </a:xfrm>
                <a:prstGeom prst="line">
                  <a:avLst/>
                </a:prstGeom>
                <a:solidFill>
                  <a:schemeClr val="accent1"/>
                </a:solidFill>
                <a:ln w="28575" cap="flat" cmpd="sng" algn="ctr">
                  <a:solidFill>
                    <a:srgbClr val="095D81"/>
                  </a:solidFill>
                  <a:prstDash val="solid"/>
                  <a:round/>
                  <a:headEnd type="none" w="med" len="med"/>
                  <a:tailEnd type="none" w="med" len="med"/>
                </a:ln>
                <a:effectLst/>
              </p:spPr>
            </p:cxnSp>
            <p:cxnSp>
              <p:nvCxnSpPr>
                <p:cNvPr id="25" name="Straight Connector 24"/>
                <p:cNvCxnSpPr/>
                <p:nvPr userDrawn="1"/>
              </p:nvCxnSpPr>
              <p:spPr bwMode="auto">
                <a:xfrm>
                  <a:off x="3975100" y="-304800"/>
                  <a:ext cx="0" cy="914400"/>
                </a:xfrm>
                <a:prstGeom prst="line">
                  <a:avLst/>
                </a:prstGeom>
                <a:solidFill>
                  <a:schemeClr val="accent1"/>
                </a:solidFill>
                <a:ln w="28575" cap="flat" cmpd="sng" algn="ctr">
                  <a:solidFill>
                    <a:srgbClr val="05597E"/>
                  </a:solidFill>
                  <a:prstDash val="solid"/>
                  <a:round/>
                  <a:headEnd type="none" w="med" len="med"/>
                  <a:tailEnd type="none" w="med" len="med"/>
                </a:ln>
                <a:effectLst/>
              </p:spPr>
            </p:cxnSp>
            <p:cxnSp>
              <p:nvCxnSpPr>
                <p:cNvPr id="26" name="Straight Connector 25"/>
                <p:cNvCxnSpPr/>
                <p:nvPr userDrawn="1"/>
              </p:nvCxnSpPr>
              <p:spPr bwMode="auto">
                <a:xfrm>
                  <a:off x="3111500" y="-304800"/>
                  <a:ext cx="0" cy="914400"/>
                </a:xfrm>
                <a:prstGeom prst="line">
                  <a:avLst/>
                </a:prstGeom>
                <a:solidFill>
                  <a:schemeClr val="accent1"/>
                </a:solidFill>
                <a:ln w="28575" cap="flat" cmpd="sng" algn="ctr">
                  <a:solidFill>
                    <a:srgbClr val="01567B"/>
                  </a:solidFill>
                  <a:prstDash val="solid"/>
                  <a:round/>
                  <a:headEnd type="none" w="med" len="med"/>
                  <a:tailEnd type="none" w="med" len="med"/>
                </a:ln>
                <a:effectLst/>
              </p:spPr>
            </p:cxnSp>
            <p:cxnSp>
              <p:nvCxnSpPr>
                <p:cNvPr id="27" name="Straight Connector 26"/>
                <p:cNvCxnSpPr/>
                <p:nvPr userDrawn="1"/>
              </p:nvCxnSpPr>
              <p:spPr bwMode="auto">
                <a:xfrm>
                  <a:off x="6572250" y="-304800"/>
                  <a:ext cx="0" cy="914400"/>
                </a:xfrm>
                <a:prstGeom prst="line">
                  <a:avLst/>
                </a:prstGeom>
                <a:solidFill>
                  <a:schemeClr val="accent1"/>
                </a:solidFill>
                <a:ln w="28575" cap="flat" cmpd="sng" algn="ctr">
                  <a:solidFill>
                    <a:srgbClr val="13658B"/>
                  </a:solidFill>
                  <a:prstDash val="solid"/>
                  <a:round/>
                  <a:headEnd type="none" w="med" len="med"/>
                  <a:tailEnd type="none" w="med" len="med"/>
                </a:ln>
                <a:effectLst/>
              </p:spPr>
            </p:cxnSp>
            <p:cxnSp>
              <p:nvCxnSpPr>
                <p:cNvPr id="28" name="Straight Connector 27"/>
                <p:cNvCxnSpPr/>
                <p:nvPr userDrawn="1"/>
              </p:nvCxnSpPr>
              <p:spPr bwMode="auto">
                <a:xfrm>
                  <a:off x="7435850" y="-304800"/>
                  <a:ext cx="0" cy="914400"/>
                </a:xfrm>
                <a:prstGeom prst="line">
                  <a:avLst/>
                </a:prstGeom>
                <a:solidFill>
                  <a:schemeClr val="accent1"/>
                </a:solidFill>
                <a:ln w="28575" cap="flat" cmpd="sng" algn="ctr">
                  <a:solidFill>
                    <a:srgbClr val="116389"/>
                  </a:solidFill>
                  <a:prstDash val="solid"/>
                  <a:round/>
                  <a:headEnd type="none" w="med" len="med"/>
                  <a:tailEnd type="none" w="med" len="med"/>
                </a:ln>
                <a:effectLst/>
              </p:spPr>
            </p:cxnSp>
            <p:cxnSp>
              <p:nvCxnSpPr>
                <p:cNvPr id="29" name="Straight Connector 28"/>
                <p:cNvCxnSpPr/>
                <p:nvPr userDrawn="1"/>
              </p:nvCxnSpPr>
              <p:spPr bwMode="auto">
                <a:xfrm>
                  <a:off x="8299450" y="-304800"/>
                  <a:ext cx="0" cy="914400"/>
                </a:xfrm>
                <a:prstGeom prst="line">
                  <a:avLst/>
                </a:prstGeom>
                <a:solidFill>
                  <a:schemeClr val="accent1"/>
                </a:solidFill>
                <a:ln w="28575" cap="flat" cmpd="sng" algn="ctr">
                  <a:solidFill>
                    <a:srgbClr val="1D6789"/>
                  </a:solidFill>
                  <a:prstDash val="solid"/>
                  <a:round/>
                  <a:headEnd type="none" w="med" len="med"/>
                  <a:tailEnd type="none" w="med" len="med"/>
                </a:ln>
                <a:effectLst/>
              </p:spPr>
            </p:cxnSp>
            <p:cxnSp>
              <p:nvCxnSpPr>
                <p:cNvPr id="30" name="Straight Connector 29"/>
                <p:cNvCxnSpPr/>
                <p:nvPr userDrawn="1"/>
              </p:nvCxnSpPr>
              <p:spPr bwMode="auto">
                <a:xfrm>
                  <a:off x="2228850" y="-304800"/>
                  <a:ext cx="0" cy="914400"/>
                </a:xfrm>
                <a:prstGeom prst="line">
                  <a:avLst/>
                </a:prstGeom>
                <a:solidFill>
                  <a:schemeClr val="accent1"/>
                </a:solidFill>
                <a:ln w="28575" cap="flat" cmpd="sng" algn="ctr">
                  <a:solidFill>
                    <a:srgbClr val="005479"/>
                  </a:solidFill>
                  <a:prstDash val="solid"/>
                  <a:round/>
                  <a:headEnd type="none" w="med" len="med"/>
                  <a:tailEnd type="none" w="med" len="med"/>
                </a:ln>
                <a:effectLst/>
              </p:spPr>
            </p:cxnSp>
            <p:cxnSp>
              <p:nvCxnSpPr>
                <p:cNvPr id="31" name="Straight Connector 30"/>
                <p:cNvCxnSpPr/>
                <p:nvPr userDrawn="1"/>
              </p:nvCxnSpPr>
              <p:spPr bwMode="auto">
                <a:xfrm>
                  <a:off x="1371600" y="-304800"/>
                  <a:ext cx="0" cy="914400"/>
                </a:xfrm>
                <a:prstGeom prst="line">
                  <a:avLst/>
                </a:prstGeom>
                <a:solidFill>
                  <a:schemeClr val="accent1"/>
                </a:solidFill>
                <a:ln w="28575" cap="flat" cmpd="sng" algn="ctr">
                  <a:solidFill>
                    <a:srgbClr val="005479"/>
                  </a:solidFill>
                  <a:prstDash val="solid"/>
                  <a:round/>
                  <a:headEnd type="none" w="med" len="med"/>
                  <a:tailEnd type="none" w="med" len="med"/>
                </a:ln>
                <a:effectLst/>
              </p:spPr>
            </p:cxnSp>
          </p:grpSp>
          <p:grpSp>
            <p:nvGrpSpPr>
              <p:cNvPr id="17" name="Group 16"/>
              <p:cNvGrpSpPr/>
              <p:nvPr userDrawn="1"/>
            </p:nvGrpSpPr>
            <p:grpSpPr>
              <a:xfrm>
                <a:off x="0" y="914400"/>
                <a:ext cx="9144000" cy="3749040"/>
                <a:chOff x="-76200" y="914400"/>
                <a:chExt cx="9372600" cy="3749040"/>
              </a:xfrm>
            </p:grpSpPr>
            <p:cxnSp>
              <p:nvCxnSpPr>
                <p:cNvPr id="18" name="Straight Connector 17"/>
                <p:cNvCxnSpPr/>
                <p:nvPr userDrawn="1"/>
              </p:nvCxnSpPr>
              <p:spPr>
                <a:xfrm flipH="1">
                  <a:off x="-76200" y="914400"/>
                  <a:ext cx="9372600" cy="0"/>
                </a:xfrm>
                <a:prstGeom prst="line">
                  <a:avLst/>
                </a:prstGeom>
                <a:ln w="28575">
                  <a:gradFill flip="none" rotWithShape="1">
                    <a:gsLst>
                      <a:gs pos="100000">
                        <a:srgbClr val="1E678A"/>
                      </a:gs>
                      <a:gs pos="0">
                        <a:srgbClr val="005278"/>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flipH="1">
                  <a:off x="-76200" y="1828800"/>
                  <a:ext cx="9372600" cy="0"/>
                </a:xfrm>
                <a:prstGeom prst="line">
                  <a:avLst/>
                </a:prstGeom>
                <a:ln w="28575">
                  <a:gradFill flip="none" rotWithShape="1">
                    <a:gsLst>
                      <a:gs pos="100000">
                        <a:srgbClr val="1E678A"/>
                      </a:gs>
                      <a:gs pos="0">
                        <a:srgbClr val="005278"/>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76200" y="2758440"/>
                  <a:ext cx="9372600" cy="0"/>
                </a:xfrm>
                <a:prstGeom prst="line">
                  <a:avLst/>
                </a:prstGeom>
                <a:ln w="28575">
                  <a:gradFill flip="none" rotWithShape="1">
                    <a:gsLst>
                      <a:gs pos="100000">
                        <a:srgbClr val="1E678A"/>
                      </a:gs>
                      <a:gs pos="0">
                        <a:srgbClr val="005278"/>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76200" y="3718560"/>
                  <a:ext cx="9372600" cy="0"/>
                </a:xfrm>
                <a:prstGeom prst="line">
                  <a:avLst/>
                </a:prstGeom>
                <a:ln w="28575">
                  <a:gradFill flip="none" rotWithShape="1">
                    <a:gsLst>
                      <a:gs pos="100000">
                        <a:srgbClr val="1E678A"/>
                      </a:gs>
                      <a:gs pos="0">
                        <a:srgbClr val="005278"/>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76200" y="4663440"/>
                  <a:ext cx="9372600" cy="0"/>
                </a:xfrm>
                <a:prstGeom prst="line">
                  <a:avLst/>
                </a:prstGeom>
                <a:ln w="28575">
                  <a:gradFill flip="none" rotWithShape="1">
                    <a:gsLst>
                      <a:gs pos="100000">
                        <a:srgbClr val="1E678A"/>
                      </a:gs>
                      <a:gs pos="0">
                        <a:srgbClr val="005278"/>
                      </a:gs>
                    </a:gsLst>
                    <a:lin ang="10800000" scaled="1"/>
                    <a:tileRect/>
                  </a:gradFill>
                </a:ln>
              </p:spPr>
              <p:style>
                <a:lnRef idx="1">
                  <a:schemeClr val="accent1"/>
                </a:lnRef>
                <a:fillRef idx="0">
                  <a:schemeClr val="accent1"/>
                </a:fillRef>
                <a:effectRef idx="0">
                  <a:schemeClr val="accent1"/>
                </a:effectRef>
                <a:fontRef idx="minor">
                  <a:schemeClr val="tx1"/>
                </a:fontRef>
              </p:style>
            </p:cxnSp>
          </p:grpSp>
        </p:grpSp>
      </p:grpSp>
      <p:sp>
        <p:nvSpPr>
          <p:cNvPr id="35" name="Text Placeholder 33"/>
          <p:cNvSpPr>
            <a:spLocks noGrp="1"/>
          </p:cNvSpPr>
          <p:nvPr>
            <p:ph type="body" sz="quarter" idx="11" hasCustomPrompt="1"/>
          </p:nvPr>
        </p:nvSpPr>
        <p:spPr>
          <a:xfrm>
            <a:off x="315687" y="5467352"/>
            <a:ext cx="2209799" cy="312962"/>
          </a:xfrm>
        </p:spPr>
        <p:txBody>
          <a:bodyPr lIns="0" tIns="0">
            <a:noAutofit/>
          </a:bodyPr>
          <a:lstStyle>
            <a:lvl1pPr marL="0" indent="0">
              <a:buNone/>
              <a:defRPr sz="1800" b="1"/>
            </a:lvl1pPr>
          </a:lstStyle>
          <a:p>
            <a:pPr lvl="0"/>
            <a:r>
              <a:rPr lang="en-US" dirty="0"/>
              <a:t>Presenter Name</a:t>
            </a:r>
          </a:p>
        </p:txBody>
      </p:sp>
      <p:sp>
        <p:nvSpPr>
          <p:cNvPr id="37" name="Text Placeholder 33"/>
          <p:cNvSpPr>
            <a:spLocks noGrp="1"/>
          </p:cNvSpPr>
          <p:nvPr>
            <p:ph type="body" sz="quarter" idx="12" hasCustomPrompt="1"/>
          </p:nvPr>
        </p:nvSpPr>
        <p:spPr>
          <a:xfrm>
            <a:off x="315687" y="5791200"/>
            <a:ext cx="2209799" cy="312962"/>
          </a:xfrm>
        </p:spPr>
        <p:txBody>
          <a:bodyPr lIns="0" tIns="0">
            <a:noAutofit/>
          </a:bodyPr>
          <a:lstStyle>
            <a:lvl1pPr marL="0" indent="0">
              <a:buNone/>
              <a:defRPr sz="1800" b="0"/>
            </a:lvl1pPr>
          </a:lstStyle>
          <a:p>
            <a:pPr lvl="0"/>
            <a:r>
              <a:rPr lang="en-US" dirty="0"/>
              <a:t>Presenter Company</a:t>
            </a:r>
          </a:p>
        </p:txBody>
      </p:sp>
      <p:sp>
        <p:nvSpPr>
          <p:cNvPr id="38" name="Text Placeholder 33"/>
          <p:cNvSpPr>
            <a:spLocks noGrp="1"/>
          </p:cNvSpPr>
          <p:nvPr>
            <p:ph type="body" sz="quarter" idx="13" hasCustomPrompt="1"/>
          </p:nvPr>
        </p:nvSpPr>
        <p:spPr>
          <a:xfrm>
            <a:off x="2917372" y="5467352"/>
            <a:ext cx="3233058" cy="312962"/>
          </a:xfrm>
        </p:spPr>
        <p:txBody>
          <a:bodyPr lIns="0" tIns="0">
            <a:noAutofit/>
          </a:bodyPr>
          <a:lstStyle>
            <a:lvl1pPr marL="0" indent="0">
              <a:buNone/>
              <a:defRPr sz="1800" b="1"/>
            </a:lvl1pPr>
          </a:lstStyle>
          <a:p>
            <a:pPr lvl="0"/>
            <a:r>
              <a:rPr lang="en-US" dirty="0"/>
              <a:t>Co-presenter Name</a:t>
            </a:r>
          </a:p>
        </p:txBody>
      </p:sp>
      <p:sp>
        <p:nvSpPr>
          <p:cNvPr id="40" name="Text Placeholder 33"/>
          <p:cNvSpPr>
            <a:spLocks noGrp="1"/>
          </p:cNvSpPr>
          <p:nvPr>
            <p:ph type="body" sz="quarter" idx="14" hasCustomPrompt="1"/>
          </p:nvPr>
        </p:nvSpPr>
        <p:spPr>
          <a:xfrm>
            <a:off x="2917372" y="5791200"/>
            <a:ext cx="3233056" cy="326571"/>
          </a:xfrm>
        </p:spPr>
        <p:txBody>
          <a:bodyPr lIns="0" tIns="0">
            <a:noAutofit/>
          </a:bodyPr>
          <a:lstStyle>
            <a:lvl1pPr marL="0" indent="0">
              <a:buNone/>
              <a:defRPr sz="1800" b="0"/>
            </a:lvl1pPr>
          </a:lstStyle>
          <a:p>
            <a:pPr lvl="0"/>
            <a:r>
              <a:rPr lang="en-US" dirty="0"/>
              <a:t>Co-presenter Company</a:t>
            </a:r>
          </a:p>
        </p:txBody>
      </p:sp>
      <p:cxnSp>
        <p:nvCxnSpPr>
          <p:cNvPr id="42" name="Straight Connector 41"/>
          <p:cNvCxnSpPr/>
          <p:nvPr userDrawn="1"/>
        </p:nvCxnSpPr>
        <p:spPr bwMode="auto">
          <a:xfrm>
            <a:off x="2721427" y="5573486"/>
            <a:ext cx="0" cy="457200"/>
          </a:xfrm>
          <a:prstGeom prst="line">
            <a:avLst/>
          </a:prstGeom>
          <a:solidFill>
            <a:schemeClr val="accent1"/>
          </a:solidFill>
          <a:ln w="28575" cap="flat" cmpd="sng" algn="ctr">
            <a:solidFill>
              <a:srgbClr val="0070C0"/>
            </a:solidFill>
            <a:prstDash val="solid"/>
            <a:round/>
            <a:headEnd type="none" w="med" len="med"/>
            <a:tailEnd type="none" w="med" len="med"/>
          </a:ln>
          <a:effectLst/>
        </p:spPr>
      </p:cxnSp>
      <p:pic>
        <p:nvPicPr>
          <p:cNvPr id="44" name="Picture 43"/>
          <p:cNvPicPr>
            <a:picLocks noChangeAspect="1"/>
          </p:cNvPicPr>
          <p:nvPr userDrawn="1"/>
        </p:nvPicPr>
        <p:blipFill rotWithShape="1">
          <a:blip r:embed="rId2" cstate="print">
            <a:extLst>
              <a:ext uri="{28A0092B-C50C-407E-A947-70E740481C1C}">
                <a14:useLocalDpi xmlns:a14="http://schemas.microsoft.com/office/drawing/2010/main" val="0"/>
              </a:ext>
            </a:extLst>
          </a:blip>
          <a:srcRect b="-3259"/>
          <a:stretch/>
        </p:blipFill>
        <p:spPr>
          <a:xfrm>
            <a:off x="7171267" y="5537199"/>
            <a:ext cx="1524000" cy="753534"/>
          </a:xfrm>
          <a:prstGeom prst="rect">
            <a:avLst/>
          </a:prstGeom>
        </p:spPr>
      </p:pic>
      <p:sp>
        <p:nvSpPr>
          <p:cNvPr id="47" name="Rectangle 46"/>
          <p:cNvSpPr/>
          <p:nvPr userDrawn="1"/>
        </p:nvSpPr>
        <p:spPr>
          <a:xfrm>
            <a:off x="0" y="6433675"/>
            <a:ext cx="9144000" cy="476250"/>
          </a:xfrm>
          <a:prstGeom prst="rect">
            <a:avLst/>
          </a:prstGeom>
          <a:gradFill>
            <a:gsLst>
              <a:gs pos="93000">
                <a:srgbClr val="096FB7"/>
              </a:gs>
              <a:gs pos="26000">
                <a:srgbClr val="000000"/>
              </a:gs>
            </a:gsLst>
            <a:lin ang="0" scaled="1"/>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eaLnBrk="0" fontAlgn="base"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nvGrpSpPr>
          <p:cNvPr id="49" name="Group 48"/>
          <p:cNvGrpSpPr/>
          <p:nvPr userDrawn="1"/>
        </p:nvGrpSpPr>
        <p:grpSpPr>
          <a:xfrm>
            <a:off x="0" y="6205581"/>
            <a:ext cx="3625178" cy="327912"/>
            <a:chOff x="0" y="6205581"/>
            <a:chExt cx="3625178" cy="327912"/>
          </a:xfrm>
        </p:grpSpPr>
        <p:sp>
          <p:nvSpPr>
            <p:cNvPr id="50" name="Rectangle 49"/>
            <p:cNvSpPr/>
            <p:nvPr/>
          </p:nvSpPr>
          <p:spPr bwMode="auto">
            <a:xfrm>
              <a:off x="0" y="6205581"/>
              <a:ext cx="2816679" cy="118872"/>
            </a:xfrm>
            <a:prstGeom prst="rect">
              <a:avLst/>
            </a:prstGeom>
            <a:solidFill>
              <a:srgbClr val="E15D2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51" name="Rectangle 50"/>
            <p:cNvSpPr/>
            <p:nvPr/>
          </p:nvSpPr>
          <p:spPr bwMode="auto">
            <a:xfrm>
              <a:off x="0" y="6432909"/>
              <a:ext cx="2095499" cy="100584"/>
            </a:xfrm>
            <a:prstGeom prst="rect">
              <a:avLst/>
            </a:prstGeom>
            <a:solidFill>
              <a:srgbClr val="F9AB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52" name="Rectangle 51"/>
            <p:cNvSpPr/>
            <p:nvPr/>
          </p:nvSpPr>
          <p:spPr bwMode="auto">
            <a:xfrm>
              <a:off x="0" y="6323251"/>
              <a:ext cx="3625178" cy="109728"/>
            </a:xfrm>
            <a:prstGeom prst="rect">
              <a:avLst/>
            </a:prstGeom>
            <a:solidFill>
              <a:srgbClr val="F5882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sp>
        <p:nvSpPr>
          <p:cNvPr id="54" name="TextBox 53"/>
          <p:cNvSpPr txBox="1"/>
          <p:nvPr userDrawn="1"/>
        </p:nvSpPr>
        <p:spPr>
          <a:xfrm>
            <a:off x="7136130" y="6530340"/>
            <a:ext cx="1291590" cy="261610"/>
          </a:xfrm>
          <a:prstGeom prst="rect">
            <a:avLst/>
          </a:prstGeom>
          <a:noFill/>
        </p:spPr>
        <p:txBody>
          <a:bodyPr wrap="square" rtlCol="0">
            <a:spAutoFit/>
          </a:bodyPr>
          <a:lstStyle/>
          <a:p>
            <a:pPr lvl="0"/>
            <a:r>
              <a:rPr lang="en-US" sz="1100" dirty="0">
                <a:solidFill>
                  <a:schemeClr val="bg1"/>
                </a:solidFill>
              </a:rPr>
              <a:t>#</a:t>
            </a:r>
            <a:r>
              <a:rPr lang="en-US" sz="1100" dirty="0" err="1">
                <a:solidFill>
                  <a:schemeClr val="bg1"/>
                </a:solidFill>
              </a:rPr>
              <a:t>PMICongress</a:t>
            </a:r>
            <a:endParaRPr lang="en-US" sz="1100" dirty="0">
              <a:solidFill>
                <a:schemeClr val="bg1"/>
              </a:solidFill>
            </a:endParaRPr>
          </a:p>
        </p:txBody>
      </p:sp>
      <p:sp>
        <p:nvSpPr>
          <p:cNvPr id="32" name="Title 1"/>
          <p:cNvSpPr>
            <a:spLocks noGrp="1"/>
          </p:cNvSpPr>
          <p:nvPr>
            <p:ph type="ctrTitle"/>
          </p:nvPr>
        </p:nvSpPr>
        <p:spPr>
          <a:xfrm>
            <a:off x="685800" y="2130425"/>
            <a:ext cx="7772400" cy="1470025"/>
          </a:xfrm>
        </p:spPr>
        <p:txBody>
          <a:bodyPr anchor="ctr"/>
          <a:lstStyle>
            <a:lvl1pPr algn="ct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9" name="TextBox 38"/>
          <p:cNvSpPr txBox="1"/>
          <p:nvPr userDrawn="1"/>
        </p:nvSpPr>
        <p:spPr>
          <a:xfrm>
            <a:off x="80010" y="6576060"/>
            <a:ext cx="4903470" cy="262564"/>
          </a:xfrm>
          <a:prstGeom prst="rect">
            <a:avLst/>
          </a:prstGeom>
          <a:noFill/>
        </p:spPr>
        <p:txBody>
          <a:bodyPr wrap="square" rtlCol="0">
            <a:spAutoFit/>
          </a:bodyPr>
          <a:lstStyle/>
          <a:p>
            <a:pPr lvl="0"/>
            <a:r>
              <a:rPr lang="en-US" sz="1100" dirty="0">
                <a:solidFill>
                  <a:schemeClr val="bg1"/>
                </a:solidFill>
              </a:rPr>
              <a:t>© 2016 William W.</a:t>
            </a:r>
            <a:r>
              <a:rPr lang="en-US" sz="1100" baseline="0" dirty="0">
                <a:solidFill>
                  <a:schemeClr val="bg1"/>
                </a:solidFill>
              </a:rPr>
              <a:t> Davis, MSPM, PMP – All Rights Reserved</a:t>
            </a:r>
            <a:endParaRPr lang="en-US" sz="1100" dirty="0">
              <a:solidFill>
                <a:schemeClr val="bg1"/>
              </a:solidFill>
            </a:endParaRPr>
          </a:p>
        </p:txBody>
      </p:sp>
    </p:spTree>
    <p:extLst>
      <p:ext uri="{BB962C8B-B14F-4D97-AF65-F5344CB8AC3E}">
        <p14:creationId xmlns:p14="http://schemas.microsoft.com/office/powerpoint/2010/main" val="3426668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rgbClr val="203864"/>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066800"/>
          </a:xfrm>
        </p:spPr>
        <p:txBody>
          <a:bodyPr/>
          <a:lstStyle/>
          <a:p>
            <a:r>
              <a:rPr lang="en-US"/>
              <a:t>Click to edit Master title style</a:t>
            </a:r>
          </a:p>
        </p:txBody>
      </p:sp>
      <p:sp>
        <p:nvSpPr>
          <p:cNvPr id="3" name="Text Placeholder 2"/>
          <p:cNvSpPr>
            <a:spLocks noGrp="1"/>
          </p:cNvSpPr>
          <p:nvPr>
            <p:ph type="body" sz="half" idx="1"/>
          </p:nvPr>
        </p:nvSpPr>
        <p:spPr>
          <a:xfrm>
            <a:off x="685800" y="15240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524000"/>
            <a:ext cx="3810000" cy="4267200"/>
          </a:xfrm>
        </p:spPr>
        <p:txBody>
          <a:bodyPr/>
          <a:lstStyle/>
          <a:p>
            <a:pPr lvl="0"/>
            <a:r>
              <a:rPr lang="en-US" noProof="0"/>
              <a:t>Click icon to add chart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0"/>
            <a:ext cx="9144000" cy="6702869"/>
          </a:xfrm>
        </p:spPr>
        <p:txBody>
          <a:bodyPr/>
          <a:lstStyle/>
          <a:p>
            <a:endParaRPr lang="en-US"/>
          </a:p>
        </p:txBody>
      </p:sp>
      <p:grpSp>
        <p:nvGrpSpPr>
          <p:cNvPr id="10" name="Group 9"/>
          <p:cNvGrpSpPr/>
          <p:nvPr userDrawn="1"/>
        </p:nvGrpSpPr>
        <p:grpSpPr>
          <a:xfrm>
            <a:off x="-1" y="6205581"/>
            <a:ext cx="9144001" cy="652419"/>
            <a:chOff x="-1" y="6205581"/>
            <a:chExt cx="9144001" cy="652419"/>
          </a:xfrm>
        </p:grpSpPr>
        <p:sp>
          <p:nvSpPr>
            <p:cNvPr id="11" name="Rectangle 10"/>
            <p:cNvSpPr/>
            <p:nvPr/>
          </p:nvSpPr>
          <p:spPr bwMode="auto">
            <a:xfrm>
              <a:off x="-1" y="6410319"/>
              <a:ext cx="9144001" cy="447681"/>
            </a:xfrm>
            <a:prstGeom prst="rect">
              <a:avLst/>
            </a:prstGeom>
            <a:solidFill>
              <a:srgbClr val="1653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nvGrpSpPr>
            <p:cNvPr id="12" name="Group 11"/>
            <p:cNvGrpSpPr/>
            <p:nvPr/>
          </p:nvGrpSpPr>
          <p:grpSpPr>
            <a:xfrm>
              <a:off x="0" y="6205581"/>
              <a:ext cx="3625178" cy="327912"/>
              <a:chOff x="0" y="6205581"/>
              <a:chExt cx="3625178" cy="327912"/>
            </a:xfrm>
          </p:grpSpPr>
          <p:sp>
            <p:nvSpPr>
              <p:cNvPr id="13" name="Rectangle 12"/>
              <p:cNvSpPr/>
              <p:nvPr/>
            </p:nvSpPr>
            <p:spPr bwMode="auto">
              <a:xfrm>
                <a:off x="0" y="6205581"/>
                <a:ext cx="2816679" cy="118872"/>
              </a:xfrm>
              <a:prstGeom prst="rect">
                <a:avLst/>
              </a:prstGeom>
              <a:solidFill>
                <a:srgbClr val="2878C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4" name="Rectangle 13"/>
              <p:cNvSpPr/>
              <p:nvPr/>
            </p:nvSpPr>
            <p:spPr bwMode="auto">
              <a:xfrm>
                <a:off x="0" y="6432909"/>
                <a:ext cx="2095499" cy="100584"/>
              </a:xfrm>
              <a:prstGeom prst="rect">
                <a:avLst/>
              </a:prstGeom>
              <a:solidFill>
                <a:srgbClr val="59C5E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5" name="Rectangle 14"/>
              <p:cNvSpPr/>
              <p:nvPr/>
            </p:nvSpPr>
            <p:spPr bwMode="auto">
              <a:xfrm>
                <a:off x="0" y="6323251"/>
                <a:ext cx="3625178" cy="109728"/>
              </a:xfrm>
              <a:prstGeom prst="rect">
                <a:avLst/>
              </a:prstGeom>
              <a:solidFill>
                <a:srgbClr val="30B1D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grpSp>
      <p:pic>
        <p:nvPicPr>
          <p:cNvPr id="16" name="Picture 15" descr="PMI_Logo_Wht_KO.tif"/>
          <p:cNvPicPr>
            <a:picLocks noChangeAspect="1"/>
          </p:cNvPicPr>
          <p:nvPr userDrawn="1"/>
        </p:nvPicPr>
        <p:blipFill rotWithShape="1">
          <a:blip r:embed="rId2" cstate="print"/>
          <a:srcRect b="25440"/>
          <a:stretch/>
        </p:blipFill>
        <p:spPr>
          <a:xfrm>
            <a:off x="791080" y="6607495"/>
            <a:ext cx="701944" cy="190748"/>
          </a:xfrm>
          <a:prstGeom prst="rect">
            <a:avLst/>
          </a:prstGeom>
        </p:spPr>
      </p:pic>
    </p:spTree>
    <p:extLst>
      <p:ext uri="{BB962C8B-B14F-4D97-AF65-F5344CB8AC3E}">
        <p14:creationId xmlns:p14="http://schemas.microsoft.com/office/powerpoint/2010/main" val="3073383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tiff"/><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alphaModFix amt="0"/>
          </a:blip>
          <a:srcRect/>
          <a:stretch>
            <a:fillRect/>
          </a:stretch>
        </a:blipFill>
        <a:effectLst/>
      </p:bgPr>
    </p:bg>
    <p:spTree>
      <p:nvGrpSpPr>
        <p:cNvPr id="1" name=""/>
        <p:cNvGrpSpPr/>
        <p:nvPr/>
      </p:nvGrpSpPr>
      <p:grpSpPr>
        <a:xfrm>
          <a:off x="0" y="0"/>
          <a:ext cx="0" cy="0"/>
          <a:chOff x="0" y="0"/>
          <a:chExt cx="0" cy="0"/>
        </a:xfrm>
      </p:grpSpPr>
      <p:cxnSp>
        <p:nvCxnSpPr>
          <p:cNvPr id="44" name="Straight Connector 43"/>
          <p:cNvCxnSpPr/>
          <p:nvPr/>
        </p:nvCxnSpPr>
        <p:spPr bwMode="auto">
          <a:xfrm rot="16200000">
            <a:off x="4569880" y="-3711696"/>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45" name="Straight Connector 44"/>
          <p:cNvCxnSpPr/>
          <p:nvPr/>
        </p:nvCxnSpPr>
        <p:spPr bwMode="auto">
          <a:xfrm rot="16200000">
            <a:off x="4569880" y="-2845608"/>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46" name="Straight Connector 45"/>
          <p:cNvCxnSpPr/>
          <p:nvPr/>
        </p:nvCxnSpPr>
        <p:spPr bwMode="auto">
          <a:xfrm rot="16200000">
            <a:off x="4569880" y="-1979520"/>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47" name="Straight Connector 46"/>
          <p:cNvCxnSpPr/>
          <p:nvPr/>
        </p:nvCxnSpPr>
        <p:spPr bwMode="auto">
          <a:xfrm rot="16200000">
            <a:off x="4569880" y="-1113432"/>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48" name="Straight Connector 47"/>
          <p:cNvCxnSpPr/>
          <p:nvPr/>
        </p:nvCxnSpPr>
        <p:spPr bwMode="auto">
          <a:xfrm rot="16200000">
            <a:off x="4569880" y="-247344"/>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49" name="Straight Connector 48"/>
          <p:cNvCxnSpPr/>
          <p:nvPr/>
        </p:nvCxnSpPr>
        <p:spPr bwMode="auto">
          <a:xfrm rot="16200000">
            <a:off x="4569880" y="1447800"/>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0" name="Straight Connector 49"/>
          <p:cNvCxnSpPr/>
          <p:nvPr/>
        </p:nvCxnSpPr>
        <p:spPr bwMode="auto">
          <a:xfrm rot="16200000">
            <a:off x="4569880" y="589224"/>
            <a:ext cx="0" cy="9144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1" name="Straight Connector 50"/>
          <p:cNvCxnSpPr/>
          <p:nvPr/>
        </p:nvCxnSpPr>
        <p:spPr bwMode="auto">
          <a:xfrm>
            <a:off x="8300304"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2" name="Straight Connector 51"/>
          <p:cNvCxnSpPr/>
          <p:nvPr/>
        </p:nvCxnSpPr>
        <p:spPr bwMode="auto">
          <a:xfrm>
            <a:off x="7434216"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3" name="Straight Connector 52"/>
          <p:cNvCxnSpPr/>
          <p:nvPr/>
        </p:nvCxnSpPr>
        <p:spPr bwMode="auto">
          <a:xfrm>
            <a:off x="6568128"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4" name="Straight Connector 53"/>
          <p:cNvCxnSpPr/>
          <p:nvPr/>
        </p:nvCxnSpPr>
        <p:spPr bwMode="auto">
          <a:xfrm>
            <a:off x="5702040"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5" name="Straight Connector 54"/>
          <p:cNvCxnSpPr/>
          <p:nvPr/>
        </p:nvCxnSpPr>
        <p:spPr bwMode="auto">
          <a:xfrm>
            <a:off x="4835952"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6" name="Straight Connector 55"/>
          <p:cNvCxnSpPr/>
          <p:nvPr/>
        </p:nvCxnSpPr>
        <p:spPr bwMode="auto">
          <a:xfrm>
            <a:off x="3969864"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7" name="Straight Connector 56"/>
          <p:cNvCxnSpPr/>
          <p:nvPr/>
        </p:nvCxnSpPr>
        <p:spPr bwMode="auto">
          <a:xfrm>
            <a:off x="3103776"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8" name="Straight Connector 57"/>
          <p:cNvCxnSpPr/>
          <p:nvPr/>
        </p:nvCxnSpPr>
        <p:spPr bwMode="auto">
          <a:xfrm>
            <a:off x="2237688"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cxnSp>
        <p:nvCxnSpPr>
          <p:cNvPr id="59" name="Straight Connector 58"/>
          <p:cNvCxnSpPr/>
          <p:nvPr/>
        </p:nvCxnSpPr>
        <p:spPr bwMode="auto">
          <a:xfrm>
            <a:off x="1371600" y="0"/>
            <a:ext cx="0" cy="6858000"/>
          </a:xfrm>
          <a:prstGeom prst="line">
            <a:avLst/>
          </a:prstGeom>
          <a:solidFill>
            <a:schemeClr val="accent1"/>
          </a:solidFill>
          <a:ln w="28575" cap="flat" cmpd="sng" algn="ctr">
            <a:solidFill>
              <a:srgbClr val="E4EBEF"/>
            </a:solidFill>
            <a:prstDash val="solid"/>
            <a:round/>
            <a:headEnd type="none" w="med" len="med"/>
            <a:tailEnd type="none" w="med" len="med"/>
          </a:ln>
          <a:effectLst/>
        </p:spPr>
      </p:cxnSp>
      <p:sp>
        <p:nvSpPr>
          <p:cNvPr id="60" name="Rectangle 59"/>
          <p:cNvSpPr/>
          <p:nvPr userDrawn="1"/>
        </p:nvSpPr>
        <p:spPr bwMode="auto">
          <a:xfrm>
            <a:off x="-1" y="-1"/>
            <a:ext cx="8980227" cy="6577235"/>
          </a:xfrm>
          <a:prstGeom prst="rect">
            <a:avLst/>
          </a:prstGeom>
          <a:gradFill flip="none" rotWithShape="1">
            <a:gsLst>
              <a:gs pos="0">
                <a:schemeClr val="bg1"/>
              </a:gs>
              <a:gs pos="95000">
                <a:schemeClr val="bg1">
                  <a:alpha val="0"/>
                </a:schemeClr>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051" name="Rectangle 2"/>
          <p:cNvSpPr>
            <a:spLocks noGrp="1" noChangeArrowheads="1"/>
          </p:cNvSpPr>
          <p:nvPr userDrawn="1">
            <p:ph type="title"/>
          </p:nvPr>
        </p:nvSpPr>
        <p:spPr bwMode="auto">
          <a:xfrm>
            <a:off x="685800" y="381000"/>
            <a:ext cx="77724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p>
            <a:pPr lvl="0"/>
            <a:r>
              <a:rPr lang="en-US" dirty="0"/>
              <a:t>Click to edit Master title style</a:t>
            </a:r>
          </a:p>
        </p:txBody>
      </p:sp>
      <p:sp>
        <p:nvSpPr>
          <p:cNvPr id="2052" name="Rectangle 3"/>
          <p:cNvSpPr>
            <a:spLocks noGrp="1" noChangeArrowheads="1"/>
          </p:cNvSpPr>
          <p:nvPr userDrawn="1">
            <p:ph type="body" idx="1"/>
          </p:nvPr>
        </p:nvSpPr>
        <p:spPr bwMode="auto">
          <a:xfrm>
            <a:off x="685800" y="1524000"/>
            <a:ext cx="7772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0" name="Straight Connector 39"/>
          <p:cNvCxnSpPr/>
          <p:nvPr userDrawn="1"/>
        </p:nvCxnSpPr>
        <p:spPr>
          <a:xfrm>
            <a:off x="0" y="5595926"/>
            <a:ext cx="9244013" cy="0"/>
          </a:xfrm>
          <a:prstGeom prst="line">
            <a:avLst/>
          </a:prstGeom>
          <a:ln>
            <a:gradFill flip="none" rotWithShape="1">
              <a:gsLst>
                <a:gs pos="100000">
                  <a:schemeClr val="bg1">
                    <a:alpha val="10000"/>
                  </a:schemeClr>
                </a:gs>
                <a:gs pos="0">
                  <a:schemeClr val="bg1">
                    <a:alpha val="36000"/>
                  </a:schemeClr>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0" y="6205581"/>
            <a:ext cx="9144000" cy="704344"/>
            <a:chOff x="0" y="6205581"/>
            <a:chExt cx="9144000" cy="704344"/>
          </a:xfrm>
        </p:grpSpPr>
        <p:sp>
          <p:nvSpPr>
            <p:cNvPr id="89" name="Rectangle 88"/>
            <p:cNvSpPr/>
            <p:nvPr userDrawn="1"/>
          </p:nvSpPr>
          <p:spPr>
            <a:xfrm>
              <a:off x="0" y="6433675"/>
              <a:ext cx="9144000" cy="476250"/>
            </a:xfrm>
            <a:prstGeom prst="rect">
              <a:avLst/>
            </a:prstGeom>
            <a:gradFill>
              <a:gsLst>
                <a:gs pos="93000">
                  <a:srgbClr val="096FB7"/>
                </a:gs>
                <a:gs pos="26000">
                  <a:srgbClr val="000000"/>
                </a:gs>
              </a:gsLst>
              <a:lin ang="0" scaled="1"/>
            </a:gra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0" eaLnBrk="0" fontAlgn="base"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91" name="Picture 90" descr="PMI_Logo_Wht_KO.tif"/>
            <p:cNvPicPr>
              <a:picLocks noChangeAspect="1"/>
            </p:cNvPicPr>
            <p:nvPr userDrawn="1"/>
          </p:nvPicPr>
          <p:blipFill rotWithShape="1">
            <a:blip r:embed="rId10" cstate="print"/>
            <a:srcRect b="24148"/>
            <a:stretch/>
          </p:blipFill>
          <p:spPr>
            <a:xfrm>
              <a:off x="7952111" y="6577911"/>
              <a:ext cx="767843" cy="212273"/>
            </a:xfrm>
            <a:prstGeom prst="rect">
              <a:avLst/>
            </a:prstGeom>
          </p:spPr>
        </p:pic>
        <p:grpSp>
          <p:nvGrpSpPr>
            <p:cNvPr id="63" name="Group 62"/>
            <p:cNvGrpSpPr/>
            <p:nvPr userDrawn="1"/>
          </p:nvGrpSpPr>
          <p:grpSpPr>
            <a:xfrm>
              <a:off x="0" y="6205581"/>
              <a:ext cx="3625178" cy="327912"/>
              <a:chOff x="0" y="6205581"/>
              <a:chExt cx="3625178" cy="327912"/>
            </a:xfrm>
          </p:grpSpPr>
          <p:sp>
            <p:nvSpPr>
              <p:cNvPr id="64" name="Rectangle 63"/>
              <p:cNvSpPr/>
              <p:nvPr/>
            </p:nvSpPr>
            <p:spPr bwMode="auto">
              <a:xfrm>
                <a:off x="0" y="6205581"/>
                <a:ext cx="2816679" cy="118872"/>
              </a:xfrm>
              <a:prstGeom prst="rect">
                <a:avLst/>
              </a:prstGeom>
              <a:solidFill>
                <a:srgbClr val="E15D2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65" name="Rectangle 64"/>
              <p:cNvSpPr/>
              <p:nvPr/>
            </p:nvSpPr>
            <p:spPr bwMode="auto">
              <a:xfrm>
                <a:off x="0" y="6432909"/>
                <a:ext cx="2095499" cy="100584"/>
              </a:xfrm>
              <a:prstGeom prst="rect">
                <a:avLst/>
              </a:prstGeom>
              <a:solidFill>
                <a:srgbClr val="F9AB1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66" name="Rectangle 65"/>
              <p:cNvSpPr/>
              <p:nvPr/>
            </p:nvSpPr>
            <p:spPr bwMode="auto">
              <a:xfrm>
                <a:off x="0" y="6323251"/>
                <a:ext cx="3625178" cy="109728"/>
              </a:xfrm>
              <a:prstGeom prst="rect">
                <a:avLst/>
              </a:prstGeom>
              <a:solidFill>
                <a:srgbClr val="F5882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grpSp>
      <p:sp>
        <p:nvSpPr>
          <p:cNvPr id="29" name="TextBox 28"/>
          <p:cNvSpPr txBox="1"/>
          <p:nvPr userDrawn="1"/>
        </p:nvSpPr>
        <p:spPr>
          <a:xfrm>
            <a:off x="80010" y="6576060"/>
            <a:ext cx="4903470" cy="262564"/>
          </a:xfrm>
          <a:prstGeom prst="rect">
            <a:avLst/>
          </a:prstGeom>
          <a:noFill/>
        </p:spPr>
        <p:txBody>
          <a:bodyPr wrap="square" rtlCol="0">
            <a:spAutoFit/>
          </a:bodyPr>
          <a:lstStyle/>
          <a:p>
            <a:pPr lvl="0"/>
            <a:r>
              <a:rPr lang="en-US" sz="1100" dirty="0">
                <a:solidFill>
                  <a:schemeClr val="bg1"/>
                </a:solidFill>
              </a:rPr>
              <a:t>© 2016 William W.</a:t>
            </a:r>
            <a:r>
              <a:rPr lang="en-US" sz="1100" baseline="0" dirty="0">
                <a:solidFill>
                  <a:schemeClr val="bg1"/>
                </a:solidFill>
              </a:rPr>
              <a:t> Davis, MSPM, PMP – All Rights Reserved</a:t>
            </a:r>
            <a:endParaRPr lang="en-US" sz="11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77" r:id="rId1"/>
    <p:sldLayoutId id="2147483662" r:id="rId2"/>
    <p:sldLayoutId id="2147483663" r:id="rId3"/>
    <p:sldLayoutId id="2147483664" r:id="rId4"/>
    <p:sldLayoutId id="2147483665" r:id="rId5"/>
    <p:sldLayoutId id="2147483666" r:id="rId6"/>
    <p:sldLayoutId id="2147483667" r:id="rId7"/>
  </p:sldLayoutIdLst>
  <p:txStyles>
    <p:titleStyle>
      <a:lvl1pPr algn="l" rtl="0" eaLnBrk="1" fontAlgn="base" hangingPunct="1">
        <a:spcBef>
          <a:spcPct val="0"/>
        </a:spcBef>
        <a:spcAft>
          <a:spcPct val="0"/>
        </a:spcAft>
        <a:defRPr sz="2800" b="1">
          <a:solidFill>
            <a:srgbClr val="203864"/>
          </a:solidFill>
          <a:latin typeface="+mj-lt"/>
          <a:ea typeface="+mj-ea"/>
          <a:cs typeface="+mj-cs"/>
        </a:defRPr>
      </a:lvl1pPr>
      <a:lvl2pPr algn="l" rtl="0" eaLnBrk="1" fontAlgn="base" hangingPunct="1">
        <a:spcBef>
          <a:spcPct val="0"/>
        </a:spcBef>
        <a:spcAft>
          <a:spcPct val="0"/>
        </a:spcAft>
        <a:defRPr sz="2800" b="1">
          <a:solidFill>
            <a:srgbClr val="007AC2"/>
          </a:solidFill>
          <a:latin typeface="Arial" charset="0"/>
        </a:defRPr>
      </a:lvl2pPr>
      <a:lvl3pPr algn="l" rtl="0" eaLnBrk="1" fontAlgn="base" hangingPunct="1">
        <a:spcBef>
          <a:spcPct val="0"/>
        </a:spcBef>
        <a:spcAft>
          <a:spcPct val="0"/>
        </a:spcAft>
        <a:defRPr sz="2800" b="1">
          <a:solidFill>
            <a:srgbClr val="007AC2"/>
          </a:solidFill>
          <a:latin typeface="Arial" charset="0"/>
        </a:defRPr>
      </a:lvl3pPr>
      <a:lvl4pPr algn="l" rtl="0" eaLnBrk="1" fontAlgn="base" hangingPunct="1">
        <a:spcBef>
          <a:spcPct val="0"/>
        </a:spcBef>
        <a:spcAft>
          <a:spcPct val="0"/>
        </a:spcAft>
        <a:defRPr sz="2800" b="1">
          <a:solidFill>
            <a:srgbClr val="007AC2"/>
          </a:solidFill>
          <a:latin typeface="Arial" charset="0"/>
        </a:defRPr>
      </a:lvl4pPr>
      <a:lvl5pPr algn="l" rtl="0" eaLnBrk="1" fontAlgn="base" hangingPunct="1">
        <a:spcBef>
          <a:spcPct val="0"/>
        </a:spcBef>
        <a:spcAft>
          <a:spcPct val="0"/>
        </a:spcAft>
        <a:defRPr sz="2800" b="1">
          <a:solidFill>
            <a:srgbClr val="007AC2"/>
          </a:solidFill>
          <a:latin typeface="Arial" charset="0"/>
        </a:defRPr>
      </a:lvl5pPr>
      <a:lvl6pPr marL="457200" algn="l" rtl="0" eaLnBrk="1" fontAlgn="base" hangingPunct="1">
        <a:spcBef>
          <a:spcPct val="0"/>
        </a:spcBef>
        <a:spcAft>
          <a:spcPct val="0"/>
        </a:spcAft>
        <a:defRPr sz="2800" b="1">
          <a:solidFill>
            <a:srgbClr val="007AC2"/>
          </a:solidFill>
          <a:latin typeface="Arial" charset="0"/>
        </a:defRPr>
      </a:lvl6pPr>
      <a:lvl7pPr marL="914400" algn="l" rtl="0" eaLnBrk="1" fontAlgn="base" hangingPunct="1">
        <a:spcBef>
          <a:spcPct val="0"/>
        </a:spcBef>
        <a:spcAft>
          <a:spcPct val="0"/>
        </a:spcAft>
        <a:defRPr sz="2800" b="1">
          <a:solidFill>
            <a:srgbClr val="007AC2"/>
          </a:solidFill>
          <a:latin typeface="Arial" charset="0"/>
        </a:defRPr>
      </a:lvl7pPr>
      <a:lvl8pPr marL="1371600" algn="l" rtl="0" eaLnBrk="1" fontAlgn="base" hangingPunct="1">
        <a:spcBef>
          <a:spcPct val="0"/>
        </a:spcBef>
        <a:spcAft>
          <a:spcPct val="0"/>
        </a:spcAft>
        <a:defRPr sz="2800" b="1">
          <a:solidFill>
            <a:srgbClr val="007AC2"/>
          </a:solidFill>
          <a:latin typeface="Arial" charset="0"/>
        </a:defRPr>
      </a:lvl8pPr>
      <a:lvl9pPr marL="1828800" algn="l" rtl="0" eaLnBrk="1" fontAlgn="base" hangingPunct="1">
        <a:spcBef>
          <a:spcPct val="0"/>
        </a:spcBef>
        <a:spcAft>
          <a:spcPct val="0"/>
        </a:spcAft>
        <a:defRPr sz="2800" b="1">
          <a:solidFill>
            <a:srgbClr val="007AC2"/>
          </a:solidFill>
          <a:latin typeface="Arial" charset="0"/>
        </a:defRPr>
      </a:lvl9pPr>
    </p:titleStyle>
    <p:body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chart" Target="../charts/chart18.xml"/><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 Id="rId9"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7.png"/><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8.jpeg"/></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chart" Target="../charts/chart19.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chart" Target="../charts/chart20.xml"/><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8.jpeg"/></Relationships>
</file>

<file path=ppt/slides/_rels/slide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8.jpe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7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75.xml"/><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47.jp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dirty="0"/>
              <a:t>William W. Davis</a:t>
            </a:r>
          </a:p>
        </p:txBody>
      </p:sp>
      <p:sp>
        <p:nvSpPr>
          <p:cNvPr id="6" name="Text Placeholder 5"/>
          <p:cNvSpPr>
            <a:spLocks noGrp="1"/>
          </p:cNvSpPr>
          <p:nvPr>
            <p:ph type="body" sz="quarter" idx="12"/>
          </p:nvPr>
        </p:nvSpPr>
        <p:spPr/>
        <p:txBody>
          <a:bodyPr/>
          <a:lstStyle/>
          <a:p>
            <a:r>
              <a:rPr lang="en-US" dirty="0"/>
              <a:t>NCCI Holdings, Inc.</a:t>
            </a:r>
          </a:p>
        </p:txBody>
      </p:sp>
      <p:sp>
        <p:nvSpPr>
          <p:cNvPr id="4" name="Title 3"/>
          <p:cNvSpPr>
            <a:spLocks noGrp="1"/>
          </p:cNvSpPr>
          <p:nvPr>
            <p:ph type="ctrTitle"/>
          </p:nvPr>
        </p:nvSpPr>
        <p:spPr/>
        <p:txBody>
          <a:bodyPr/>
          <a:lstStyle/>
          <a:p>
            <a:r>
              <a:rPr lang="en-US" dirty="0"/>
              <a:t>Easily Estimate Projects Using</a:t>
            </a:r>
            <a:br>
              <a:rPr lang="en-US" dirty="0"/>
            </a:br>
            <a:r>
              <a:rPr lang="en-US" dirty="0"/>
              <a:t>Statistical PERT</a:t>
            </a:r>
          </a:p>
        </p:txBody>
      </p:sp>
    </p:spTree>
    <p:extLst>
      <p:ext uri="{BB962C8B-B14F-4D97-AF65-F5344CB8AC3E}">
        <p14:creationId xmlns:p14="http://schemas.microsoft.com/office/powerpoint/2010/main" val="3361666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30154" y="1790700"/>
            <a:ext cx="4116833" cy="1938992"/>
          </a:xfrm>
          <a:prstGeom prst="rect">
            <a:avLst/>
          </a:prstGeom>
          <a:noFill/>
        </p:spPr>
        <p:txBody>
          <a:bodyPr wrap="none" rtlCol="0">
            <a:spAutoFit/>
          </a:bodyPr>
          <a:lstStyle/>
          <a:p>
            <a:pPr algn="ctr"/>
            <a:r>
              <a:rPr lang="en-US" sz="6000" b="1" dirty="0">
                <a:solidFill>
                  <a:schemeClr val="accent1">
                    <a:lumMod val="25000"/>
                  </a:schemeClr>
                </a:solidFill>
              </a:rPr>
              <a:t>Estimation</a:t>
            </a:r>
          </a:p>
          <a:p>
            <a:pPr algn="ctr"/>
            <a:r>
              <a:rPr lang="en-US" sz="6000" b="1" dirty="0">
                <a:solidFill>
                  <a:schemeClr val="accent1">
                    <a:lumMod val="25000"/>
                  </a:schemeClr>
                </a:solidFill>
              </a:rPr>
              <a:t>Activity</a:t>
            </a:r>
            <a:endParaRPr lang="en-US" sz="66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40988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Estimation Activity</a:t>
            </a:r>
          </a:p>
        </p:txBody>
      </p:sp>
      <p:sp>
        <p:nvSpPr>
          <p:cNvPr id="4" name="TextBox 3"/>
          <p:cNvSpPr txBox="1"/>
          <p:nvPr/>
        </p:nvSpPr>
        <p:spPr>
          <a:xfrm>
            <a:off x="5837563" y="1588641"/>
            <a:ext cx="2137125" cy="3477875"/>
          </a:xfrm>
          <a:prstGeom prst="rect">
            <a:avLst/>
          </a:prstGeom>
          <a:noFill/>
        </p:spPr>
        <p:txBody>
          <a:bodyPr wrap="none" rtlCol="0">
            <a:spAutoFit/>
          </a:bodyPr>
          <a:lstStyle/>
          <a:p>
            <a:pPr algn="ctr"/>
            <a:r>
              <a:rPr lang="en-US" sz="6600" dirty="0"/>
              <a:t>How</a:t>
            </a:r>
            <a:br>
              <a:rPr lang="en-US" sz="6600" dirty="0"/>
            </a:br>
            <a:r>
              <a:rPr lang="en-US" sz="8800" b="1" dirty="0">
                <a:solidFill>
                  <a:srgbClr val="0033CC"/>
                </a:solidFill>
              </a:rPr>
              <a:t>OLD</a:t>
            </a:r>
            <a:br>
              <a:rPr lang="en-US" sz="6600" dirty="0">
                <a:solidFill>
                  <a:srgbClr val="0033CC"/>
                </a:solidFill>
              </a:rPr>
            </a:br>
            <a:r>
              <a:rPr lang="en-US" sz="6600" dirty="0"/>
              <a:t>am I?</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9100" y="2073326"/>
            <a:ext cx="2743200" cy="250850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902438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Types of Estimates</a:t>
            </a:r>
          </a:p>
        </p:txBody>
      </p:sp>
      <p:sp>
        <p:nvSpPr>
          <p:cNvPr id="4" name="TextBox 3"/>
          <p:cNvSpPr txBox="1"/>
          <p:nvPr/>
        </p:nvSpPr>
        <p:spPr>
          <a:xfrm>
            <a:off x="3407611" y="2229485"/>
            <a:ext cx="5063289" cy="2308324"/>
          </a:xfrm>
          <a:prstGeom prst="rect">
            <a:avLst/>
          </a:prstGeom>
          <a:noFill/>
        </p:spPr>
        <p:txBody>
          <a:bodyPr wrap="square" rtlCol="0">
            <a:spAutoFit/>
          </a:bodyPr>
          <a:lstStyle/>
          <a:p>
            <a:pPr marL="857250" indent="-857250">
              <a:buFont typeface="Arial" panose="020B0604020202020204" pitchFamily="34" charset="0"/>
              <a:buChar char="•"/>
            </a:pPr>
            <a:r>
              <a:rPr lang="en-US" sz="4800" dirty="0"/>
              <a:t>Deterministic</a:t>
            </a:r>
          </a:p>
          <a:p>
            <a:pPr marL="857250" indent="-857250">
              <a:buFont typeface="Arial" panose="020B0604020202020204" pitchFamily="34" charset="0"/>
              <a:buChar char="•"/>
            </a:pPr>
            <a:r>
              <a:rPr lang="en-US" sz="4800" dirty="0"/>
              <a:t>Three-Point</a:t>
            </a:r>
          </a:p>
          <a:p>
            <a:pPr marL="857250" indent="-857250">
              <a:buFont typeface="Arial" panose="020B0604020202020204" pitchFamily="34" charset="0"/>
              <a:buChar char="•"/>
            </a:pPr>
            <a:r>
              <a:rPr lang="en-US" sz="4800" dirty="0"/>
              <a:t>Probabilistic</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2518446"/>
            <a:ext cx="1892300" cy="173040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0802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Deterministic Estimates</a:t>
            </a:r>
          </a:p>
        </p:txBody>
      </p:sp>
      <p:sp>
        <p:nvSpPr>
          <p:cNvPr id="4" name="TextBox 3"/>
          <p:cNvSpPr txBox="1"/>
          <p:nvPr/>
        </p:nvSpPr>
        <p:spPr>
          <a:xfrm>
            <a:off x="3686341" y="2160757"/>
            <a:ext cx="5245769" cy="2554545"/>
          </a:xfrm>
          <a:prstGeom prst="rect">
            <a:avLst/>
          </a:prstGeom>
          <a:noFill/>
        </p:spPr>
        <p:txBody>
          <a:bodyPr wrap="square" rtlCol="0">
            <a:spAutoFit/>
          </a:bodyPr>
          <a:lstStyle/>
          <a:p>
            <a:pPr marL="857250" indent="-857250">
              <a:buFont typeface="Arial" panose="020B0604020202020204" pitchFamily="34" charset="0"/>
              <a:buChar char="•"/>
            </a:pPr>
            <a:r>
              <a:rPr lang="en-US" sz="4000" dirty="0">
                <a:solidFill>
                  <a:srgbClr val="0033CC"/>
                </a:solidFill>
              </a:rPr>
              <a:t>Single number</a:t>
            </a:r>
          </a:p>
          <a:p>
            <a:pPr marL="857250" indent="-857250">
              <a:buFont typeface="Arial" panose="020B0604020202020204" pitchFamily="34" charset="0"/>
              <a:buChar char="•"/>
            </a:pPr>
            <a:r>
              <a:rPr lang="en-US" sz="4000" dirty="0"/>
              <a:t>Meaning unclear</a:t>
            </a:r>
          </a:p>
          <a:p>
            <a:pPr marL="857250" indent="-857250">
              <a:buFont typeface="Arial" panose="020B0604020202020204" pitchFamily="34" charset="0"/>
              <a:buChar char="•"/>
            </a:pPr>
            <a:r>
              <a:rPr lang="en-US" sz="4000" dirty="0"/>
              <a:t>Conveys no sense of likelihood</a:t>
            </a:r>
          </a:p>
        </p:txBody>
      </p:sp>
      <p:pic>
        <p:nvPicPr>
          <p:cNvPr id="5" name="Picture 4"/>
          <p:cNvPicPr>
            <a:picLocks noChangeAspect="1"/>
          </p:cNvPicPr>
          <p:nvPr/>
        </p:nvPicPr>
        <p:blipFill>
          <a:blip r:embed="rId3"/>
          <a:stretch>
            <a:fillRect/>
          </a:stretch>
        </p:blipFill>
        <p:spPr>
          <a:xfrm>
            <a:off x="546768" y="2160757"/>
            <a:ext cx="2755232" cy="275523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380919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Point Estimation</a:t>
            </a:r>
          </a:p>
        </p:txBody>
      </p:sp>
      <p:sp>
        <p:nvSpPr>
          <p:cNvPr id="4" name="TextBox 3"/>
          <p:cNvSpPr txBox="1"/>
          <p:nvPr/>
        </p:nvSpPr>
        <p:spPr>
          <a:xfrm>
            <a:off x="3749841" y="1905000"/>
            <a:ext cx="5245769" cy="3170099"/>
          </a:xfrm>
          <a:prstGeom prst="rect">
            <a:avLst/>
          </a:prstGeom>
          <a:noFill/>
        </p:spPr>
        <p:txBody>
          <a:bodyPr wrap="square" rtlCol="0">
            <a:spAutoFit/>
          </a:bodyPr>
          <a:lstStyle/>
          <a:p>
            <a:pPr marL="857250" indent="-857250">
              <a:buFont typeface="Arial" panose="020B0604020202020204" pitchFamily="34" charset="0"/>
              <a:buChar char="•"/>
            </a:pPr>
            <a:r>
              <a:rPr lang="en-US" sz="4000" dirty="0">
                <a:solidFill>
                  <a:srgbClr val="0033CC"/>
                </a:solidFill>
              </a:rPr>
              <a:t>Minimum</a:t>
            </a:r>
          </a:p>
          <a:p>
            <a:pPr marL="857250" indent="-857250">
              <a:buFont typeface="Arial" panose="020B0604020202020204" pitchFamily="34" charset="0"/>
              <a:buChar char="•"/>
            </a:pPr>
            <a:r>
              <a:rPr lang="en-US" sz="4000" dirty="0">
                <a:solidFill>
                  <a:srgbClr val="0033CC"/>
                </a:solidFill>
              </a:rPr>
              <a:t>Most Likely</a:t>
            </a:r>
          </a:p>
          <a:p>
            <a:pPr marL="857250" indent="-857250">
              <a:buFont typeface="Arial" panose="020B0604020202020204" pitchFamily="34" charset="0"/>
              <a:buChar char="•"/>
            </a:pPr>
            <a:r>
              <a:rPr lang="en-US" sz="4000" dirty="0">
                <a:solidFill>
                  <a:srgbClr val="0033CC"/>
                </a:solidFill>
              </a:rPr>
              <a:t>Maximum</a:t>
            </a:r>
          </a:p>
          <a:p>
            <a:pPr marL="857250" indent="-857250">
              <a:buFont typeface="Arial" panose="020B0604020202020204" pitchFamily="34" charset="0"/>
              <a:buChar char="•"/>
            </a:pPr>
            <a:r>
              <a:rPr lang="en-US" sz="4000" dirty="0"/>
              <a:t>Little sense of relative likelihood</a:t>
            </a:r>
          </a:p>
        </p:txBody>
      </p:sp>
      <p:pic>
        <p:nvPicPr>
          <p:cNvPr id="5" name="Picture 4"/>
          <p:cNvPicPr>
            <a:picLocks noChangeAspect="1"/>
          </p:cNvPicPr>
          <p:nvPr/>
        </p:nvPicPr>
        <p:blipFill>
          <a:blip r:embed="rId3"/>
          <a:stretch>
            <a:fillRect/>
          </a:stretch>
        </p:blipFill>
        <p:spPr>
          <a:xfrm>
            <a:off x="587458" y="2038180"/>
            <a:ext cx="2667587" cy="266758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495654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Probabilistic (Stochastic) Estimation</a:t>
            </a:r>
          </a:p>
        </p:txBody>
      </p:sp>
      <p:pic>
        <p:nvPicPr>
          <p:cNvPr id="4" name="Picture 3"/>
          <p:cNvPicPr>
            <a:picLocks noChangeAspect="1"/>
          </p:cNvPicPr>
          <p:nvPr/>
        </p:nvPicPr>
        <p:blipFill>
          <a:blip r:embed="rId3"/>
          <a:stretch>
            <a:fillRect/>
          </a:stretch>
        </p:blipFill>
        <p:spPr>
          <a:xfrm>
            <a:off x="786185" y="1684723"/>
            <a:ext cx="6952095" cy="416847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66155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Probabilistic Estimates Are Everywhere</a:t>
            </a:r>
          </a:p>
        </p:txBody>
      </p:sp>
      <p:pic>
        <p:nvPicPr>
          <p:cNvPr id="4" name="Picture 3"/>
          <p:cNvPicPr>
            <a:picLocks noChangeAspect="1"/>
          </p:cNvPicPr>
          <p:nvPr/>
        </p:nvPicPr>
        <p:blipFill>
          <a:blip r:embed="rId3"/>
          <a:stretch>
            <a:fillRect/>
          </a:stretch>
        </p:blipFill>
        <p:spPr>
          <a:xfrm>
            <a:off x="2419557" y="1632954"/>
            <a:ext cx="4363374" cy="422828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859528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Probabilistic Estimates Are Everywhere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pic>
        <p:nvPicPr>
          <p:cNvPr id="6" name="Picture 5"/>
          <p:cNvPicPr>
            <a:picLocks noChangeAspect="1"/>
          </p:cNvPicPr>
          <p:nvPr/>
        </p:nvPicPr>
        <p:blipFill>
          <a:blip r:embed="rId4"/>
          <a:stretch>
            <a:fillRect/>
          </a:stretch>
        </p:blipFill>
        <p:spPr>
          <a:xfrm>
            <a:off x="844950" y="1581149"/>
            <a:ext cx="7460422" cy="3959841"/>
          </a:xfrm>
          <a:prstGeom prst="rect">
            <a:avLst/>
          </a:prstGeom>
        </p:spPr>
      </p:pic>
    </p:spTree>
    <p:extLst>
      <p:ext uri="{BB962C8B-B14F-4D97-AF65-F5344CB8AC3E}">
        <p14:creationId xmlns:p14="http://schemas.microsoft.com/office/powerpoint/2010/main" val="2657759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Probabilistic Estimates Are Everywhere</a:t>
            </a:r>
          </a:p>
        </p:txBody>
      </p:sp>
      <p:pic>
        <p:nvPicPr>
          <p:cNvPr id="2050" name="Picture 2" descr="https://community.versionone.com/@api/deki/files/7905/PortfolioItemBurnUpMonteCarloSimulation.png?size=bestfit&amp;width=596&amp;height=286&amp;revis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70" y="1550681"/>
            <a:ext cx="8370014" cy="40176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001386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8104" y="352848"/>
            <a:ext cx="4413388" cy="1015663"/>
          </a:xfrm>
          <a:prstGeom prst="rect">
            <a:avLst/>
          </a:prstGeom>
          <a:noFill/>
        </p:spPr>
        <p:txBody>
          <a:bodyPr wrap="none" rtlCol="0">
            <a:spAutoFit/>
          </a:bodyPr>
          <a:lstStyle/>
          <a:p>
            <a:pPr algn="ctr"/>
            <a:r>
              <a:rPr lang="en-US" sz="6000" b="1" dirty="0">
                <a:solidFill>
                  <a:schemeClr val="accent1">
                    <a:lumMod val="25000"/>
                  </a:schemeClr>
                </a:solidFill>
              </a:rPr>
              <a:t>Introducing</a:t>
            </a:r>
            <a:endParaRPr lang="en-US" sz="66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091" y="1747990"/>
            <a:ext cx="5213835" cy="3891307"/>
          </a:xfrm>
          <a:prstGeom prst="rect">
            <a:avLst/>
          </a:prstGeom>
          <a:solidFill>
            <a:srgbClr val="F15929"/>
          </a:solid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091" y="1603612"/>
            <a:ext cx="5213835" cy="3279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46272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Learning Objectives</a:t>
            </a:r>
          </a:p>
        </p:txBody>
      </p:sp>
      <p:sp>
        <p:nvSpPr>
          <p:cNvPr id="3" name="Content Placeholder 2"/>
          <p:cNvSpPr>
            <a:spLocks noGrp="1"/>
          </p:cNvSpPr>
          <p:nvPr>
            <p:ph idx="1"/>
          </p:nvPr>
        </p:nvSpPr>
        <p:spPr/>
        <p:txBody>
          <a:bodyPr>
            <a:normAutofit/>
          </a:bodyPr>
          <a:lstStyle/>
          <a:p>
            <a:r>
              <a:rPr lang="en-US" sz="2400" dirty="0"/>
              <a:t>Refresh your memory on statistical terminology such as mean, median, mode, the normal probability curve, and standard deviation </a:t>
            </a:r>
          </a:p>
          <a:p>
            <a:r>
              <a:rPr lang="en-US" sz="2400" dirty="0"/>
              <a:t>Contrast deterministic estimates (predicting) from probabilistic estimates (forecasting)</a:t>
            </a:r>
          </a:p>
          <a:p>
            <a:r>
              <a:rPr lang="en-US" sz="2400" dirty="0"/>
              <a:t>Understand the five steps of Statistical PERT</a:t>
            </a:r>
          </a:p>
          <a:p>
            <a:r>
              <a:rPr lang="en-US" sz="2400" dirty="0"/>
              <a:t>Know the two key benefits of probabilistic estimation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736831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Project Manager’s Toolbox</a:t>
            </a:r>
          </a:p>
        </p:txBody>
      </p:sp>
      <p:pic>
        <p:nvPicPr>
          <p:cNvPr id="5" name="Picture 4"/>
          <p:cNvPicPr>
            <a:picLocks noChangeAspect="1"/>
          </p:cNvPicPr>
          <p:nvPr/>
        </p:nvPicPr>
        <p:blipFill>
          <a:blip r:embed="rId3"/>
          <a:stretch>
            <a:fillRect/>
          </a:stretch>
        </p:blipFill>
        <p:spPr>
          <a:xfrm>
            <a:off x="539363" y="2524836"/>
            <a:ext cx="2331216" cy="2389496"/>
          </a:xfrm>
          <a:prstGeom prst="rect">
            <a:avLst/>
          </a:prstGeom>
        </p:spPr>
      </p:pic>
      <p:pic>
        <p:nvPicPr>
          <p:cNvPr id="6" name="Picture 5"/>
          <p:cNvPicPr>
            <a:picLocks noChangeAspect="1"/>
          </p:cNvPicPr>
          <p:nvPr/>
        </p:nvPicPr>
        <p:blipFill>
          <a:blip r:embed="rId4"/>
          <a:stretch>
            <a:fillRect/>
          </a:stretch>
        </p:blipFill>
        <p:spPr>
          <a:xfrm>
            <a:off x="3877485" y="2171724"/>
            <a:ext cx="4936693" cy="274260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26700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Project Manager’s Toolbox</a:t>
            </a:r>
          </a:p>
        </p:txBody>
      </p:sp>
      <p:grpSp>
        <p:nvGrpSpPr>
          <p:cNvPr id="7" name="Group 6"/>
          <p:cNvGrpSpPr/>
          <p:nvPr/>
        </p:nvGrpSpPr>
        <p:grpSpPr>
          <a:xfrm>
            <a:off x="990600" y="2366682"/>
            <a:ext cx="3220079" cy="2874868"/>
            <a:chOff x="990600" y="2366682"/>
            <a:chExt cx="3220079" cy="2874868"/>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2838268"/>
              <a:ext cx="3220079" cy="2403282"/>
            </a:xfrm>
            <a:prstGeom prst="rect">
              <a:avLst/>
            </a:prstGeom>
            <a:solidFill>
              <a:srgbClr val="F15929"/>
            </a:solidFill>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2366682"/>
              <a:ext cx="3220079" cy="2433917"/>
            </a:xfrm>
            <a:prstGeom prst="rect">
              <a:avLst/>
            </a:prstGeom>
          </p:spPr>
        </p:pic>
      </p:grpSp>
      <p:pic>
        <p:nvPicPr>
          <p:cNvPr id="10" name="Picture 9"/>
          <p:cNvPicPr>
            <a:picLocks noChangeAspect="1"/>
          </p:cNvPicPr>
          <p:nvPr/>
        </p:nvPicPr>
        <p:blipFill>
          <a:blip r:embed="rId5"/>
          <a:stretch>
            <a:fillRect/>
          </a:stretch>
        </p:blipFill>
        <p:spPr>
          <a:xfrm>
            <a:off x="5245517" y="2366682"/>
            <a:ext cx="2984083" cy="2098917"/>
          </a:xfrm>
          <a:prstGeom prst="rect">
            <a:avLst/>
          </a:prstGeom>
        </p:spPr>
      </p:pic>
      <p:pic>
        <p:nvPicPr>
          <p:cNvPr id="11" name="Picture 10"/>
          <p:cNvPicPr>
            <a:picLocks noChangeAspect="1"/>
          </p:cNvPicPr>
          <p:nvPr/>
        </p:nvPicPr>
        <p:blipFill>
          <a:blip r:embed="rId6"/>
          <a:stretch>
            <a:fillRect/>
          </a:stretch>
        </p:blipFill>
        <p:spPr>
          <a:xfrm>
            <a:off x="5245517" y="4465600"/>
            <a:ext cx="2984083" cy="838358"/>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211120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PM’s Dilemma</a:t>
            </a:r>
          </a:p>
        </p:txBody>
      </p:sp>
      <p:sp>
        <p:nvSpPr>
          <p:cNvPr id="4" name="L-Shape 3"/>
          <p:cNvSpPr/>
          <p:nvPr/>
        </p:nvSpPr>
        <p:spPr>
          <a:xfrm>
            <a:off x="1255594" y="1904998"/>
            <a:ext cx="6365098" cy="3962401"/>
          </a:xfrm>
          <a:prstGeom prst="corner">
            <a:avLst>
              <a:gd name="adj1" fmla="val 5993"/>
              <a:gd name="adj2" fmla="val 48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39342" y="5877579"/>
            <a:ext cx="923651" cy="523220"/>
          </a:xfrm>
          <a:prstGeom prst="rect">
            <a:avLst/>
          </a:prstGeom>
          <a:noFill/>
        </p:spPr>
        <p:txBody>
          <a:bodyPr wrap="none" rtlCol="0">
            <a:spAutoFit/>
          </a:bodyPr>
          <a:lstStyle/>
          <a:p>
            <a:r>
              <a:rPr lang="en-US" sz="2800" dirty="0">
                <a:solidFill>
                  <a:srgbClr val="3366FF"/>
                </a:solidFill>
              </a:rPr>
              <a:t>Cost</a:t>
            </a:r>
            <a:endParaRPr lang="en-US" dirty="0">
              <a:solidFill>
                <a:srgbClr val="3366FF"/>
              </a:solidFill>
            </a:endParaRPr>
          </a:p>
        </p:txBody>
      </p:sp>
      <p:sp>
        <p:nvSpPr>
          <p:cNvPr id="6" name="TextBox 5"/>
          <p:cNvSpPr txBox="1"/>
          <p:nvPr/>
        </p:nvSpPr>
        <p:spPr>
          <a:xfrm rot="16200000">
            <a:off x="-980591" y="3357889"/>
            <a:ext cx="3420552" cy="523220"/>
          </a:xfrm>
          <a:prstGeom prst="rect">
            <a:avLst/>
          </a:prstGeom>
          <a:noFill/>
        </p:spPr>
        <p:txBody>
          <a:bodyPr wrap="none" rtlCol="0">
            <a:spAutoFit/>
          </a:bodyPr>
          <a:lstStyle/>
          <a:p>
            <a:r>
              <a:rPr lang="en-US" sz="2800" dirty="0">
                <a:solidFill>
                  <a:srgbClr val="3366FF"/>
                </a:solidFill>
              </a:rPr>
              <a:t>Estimation Accuracy</a:t>
            </a:r>
            <a:endParaRPr lang="en-US" dirty="0">
              <a:solidFill>
                <a:srgbClr val="3366FF"/>
              </a:solidFill>
            </a:endParaRPr>
          </a:p>
        </p:txBody>
      </p:sp>
      <p:sp>
        <p:nvSpPr>
          <p:cNvPr id="7" name="Arc 6"/>
          <p:cNvSpPr/>
          <p:nvPr/>
        </p:nvSpPr>
        <p:spPr>
          <a:xfrm rot="16200000">
            <a:off x="2724496" y="971896"/>
            <a:ext cx="6553200" cy="8419407"/>
          </a:xfrm>
          <a:prstGeom prst="arc">
            <a:avLst>
              <a:gd name="adj1" fmla="val 16200000"/>
              <a:gd name="adj2" fmla="val 157343"/>
            </a:avLst>
          </a:prstGeom>
          <a:ln w="254000">
            <a:solidFill>
              <a:srgbClr val="C0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460337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Greater Estimation Accuracy = Greater Cost</a:t>
            </a:r>
          </a:p>
        </p:txBody>
      </p:sp>
      <p:sp>
        <p:nvSpPr>
          <p:cNvPr id="4" name="L-Shape 3"/>
          <p:cNvSpPr/>
          <p:nvPr/>
        </p:nvSpPr>
        <p:spPr>
          <a:xfrm>
            <a:off x="1255594" y="1828800"/>
            <a:ext cx="6365098" cy="4038600"/>
          </a:xfrm>
          <a:prstGeom prst="corner">
            <a:avLst>
              <a:gd name="adj1" fmla="val 6733"/>
              <a:gd name="adj2" fmla="val 48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c 4"/>
          <p:cNvSpPr/>
          <p:nvPr/>
        </p:nvSpPr>
        <p:spPr>
          <a:xfrm rot="16200000">
            <a:off x="2724496" y="971896"/>
            <a:ext cx="6553200" cy="8419407"/>
          </a:xfrm>
          <a:prstGeom prst="arc">
            <a:avLst>
              <a:gd name="adj1" fmla="val 16200000"/>
              <a:gd name="adj2" fmla="val 157343"/>
            </a:avLst>
          </a:prstGeom>
          <a:ln w="254000">
            <a:solidFill>
              <a:srgbClr val="C0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4439342" y="5877579"/>
            <a:ext cx="923651" cy="523220"/>
          </a:xfrm>
          <a:prstGeom prst="rect">
            <a:avLst/>
          </a:prstGeom>
          <a:noFill/>
        </p:spPr>
        <p:txBody>
          <a:bodyPr wrap="none" rtlCol="0">
            <a:spAutoFit/>
          </a:bodyPr>
          <a:lstStyle/>
          <a:p>
            <a:r>
              <a:rPr lang="en-US" sz="2800" dirty="0">
                <a:solidFill>
                  <a:srgbClr val="3366FF"/>
                </a:solidFill>
              </a:rPr>
              <a:t>Cost</a:t>
            </a:r>
            <a:endParaRPr lang="en-US" dirty="0">
              <a:solidFill>
                <a:srgbClr val="3366FF"/>
              </a:solidFill>
            </a:endParaRPr>
          </a:p>
        </p:txBody>
      </p:sp>
      <p:sp>
        <p:nvSpPr>
          <p:cNvPr id="7" name="TextBox 6"/>
          <p:cNvSpPr txBox="1"/>
          <p:nvPr/>
        </p:nvSpPr>
        <p:spPr>
          <a:xfrm rot="16200000">
            <a:off x="-840329" y="3357889"/>
            <a:ext cx="3140027" cy="523220"/>
          </a:xfrm>
          <a:prstGeom prst="rect">
            <a:avLst/>
          </a:prstGeom>
          <a:noFill/>
        </p:spPr>
        <p:txBody>
          <a:bodyPr wrap="none" rtlCol="0">
            <a:spAutoFit/>
          </a:bodyPr>
          <a:lstStyle/>
          <a:p>
            <a:r>
              <a:rPr lang="en-US" sz="2800" dirty="0">
                <a:solidFill>
                  <a:srgbClr val="3366FF"/>
                </a:solidFill>
              </a:rPr>
              <a:t>Estimate Accuracy</a:t>
            </a:r>
            <a:endParaRPr lang="en-US" dirty="0">
              <a:solidFill>
                <a:srgbClr val="3366FF"/>
              </a:solidFill>
            </a:endParaRPr>
          </a:p>
        </p:txBody>
      </p:sp>
      <p:sp>
        <p:nvSpPr>
          <p:cNvPr id="8" name="Oval 7"/>
          <p:cNvSpPr/>
          <p:nvPr/>
        </p:nvSpPr>
        <p:spPr>
          <a:xfrm rot="20727933">
            <a:off x="3374829" y="1514290"/>
            <a:ext cx="2816591" cy="1371414"/>
          </a:xfrm>
          <a:prstGeom prst="ellipse">
            <a:avLst/>
          </a:prstGeom>
          <a:solidFill>
            <a:srgbClr val="FFFF00">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5568513" y="2864523"/>
            <a:ext cx="1628438" cy="1967153"/>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034758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Lesser Estimation Accuracy = Lesser Cost</a:t>
            </a:r>
          </a:p>
        </p:txBody>
      </p:sp>
      <p:sp>
        <p:nvSpPr>
          <p:cNvPr id="4" name="L-Shape 3"/>
          <p:cNvSpPr/>
          <p:nvPr/>
        </p:nvSpPr>
        <p:spPr>
          <a:xfrm>
            <a:off x="1257993" y="1787858"/>
            <a:ext cx="6362698" cy="4079542"/>
          </a:xfrm>
          <a:prstGeom prst="corner">
            <a:avLst>
              <a:gd name="adj1" fmla="val 6733"/>
              <a:gd name="adj2" fmla="val 48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c 4"/>
          <p:cNvSpPr/>
          <p:nvPr/>
        </p:nvSpPr>
        <p:spPr>
          <a:xfrm rot="16200000">
            <a:off x="2724496" y="971896"/>
            <a:ext cx="6553200" cy="8419407"/>
          </a:xfrm>
          <a:prstGeom prst="arc">
            <a:avLst>
              <a:gd name="adj1" fmla="val 16200000"/>
              <a:gd name="adj2" fmla="val 157343"/>
            </a:avLst>
          </a:prstGeom>
          <a:ln w="254000">
            <a:solidFill>
              <a:srgbClr val="C0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4439342" y="5877579"/>
            <a:ext cx="923651" cy="523220"/>
          </a:xfrm>
          <a:prstGeom prst="rect">
            <a:avLst/>
          </a:prstGeom>
          <a:noFill/>
        </p:spPr>
        <p:txBody>
          <a:bodyPr wrap="none" rtlCol="0">
            <a:spAutoFit/>
          </a:bodyPr>
          <a:lstStyle/>
          <a:p>
            <a:r>
              <a:rPr lang="en-US" sz="2800" dirty="0">
                <a:solidFill>
                  <a:srgbClr val="3366FF"/>
                </a:solidFill>
              </a:rPr>
              <a:t>Cost</a:t>
            </a:r>
            <a:endParaRPr lang="en-US" dirty="0">
              <a:solidFill>
                <a:srgbClr val="3366FF"/>
              </a:solidFill>
            </a:endParaRPr>
          </a:p>
        </p:txBody>
      </p:sp>
      <p:sp>
        <p:nvSpPr>
          <p:cNvPr id="7" name="TextBox 6"/>
          <p:cNvSpPr txBox="1"/>
          <p:nvPr/>
        </p:nvSpPr>
        <p:spPr>
          <a:xfrm rot="16200000">
            <a:off x="-840329" y="3357889"/>
            <a:ext cx="3140027" cy="523220"/>
          </a:xfrm>
          <a:prstGeom prst="rect">
            <a:avLst/>
          </a:prstGeom>
          <a:noFill/>
        </p:spPr>
        <p:txBody>
          <a:bodyPr wrap="none" rtlCol="0">
            <a:spAutoFit/>
          </a:bodyPr>
          <a:lstStyle/>
          <a:p>
            <a:r>
              <a:rPr lang="en-US" sz="2800" dirty="0">
                <a:solidFill>
                  <a:srgbClr val="3366FF"/>
                </a:solidFill>
              </a:rPr>
              <a:t>Estimate Accuracy</a:t>
            </a:r>
            <a:endParaRPr lang="en-US" dirty="0">
              <a:solidFill>
                <a:srgbClr val="3366FF"/>
              </a:solidFill>
            </a:endParaRPr>
          </a:p>
        </p:txBody>
      </p:sp>
      <p:sp>
        <p:nvSpPr>
          <p:cNvPr id="8" name="Oval 7"/>
          <p:cNvSpPr/>
          <p:nvPr/>
        </p:nvSpPr>
        <p:spPr>
          <a:xfrm rot="19474200">
            <a:off x="1545890" y="2522043"/>
            <a:ext cx="2292860" cy="1532015"/>
          </a:xfrm>
          <a:prstGeom prst="ellipse">
            <a:avLst/>
          </a:prstGeom>
          <a:solidFill>
            <a:srgbClr val="92D050">
              <a:alpha val="4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5187956" y="3048000"/>
            <a:ext cx="2051044" cy="1876454"/>
            <a:chOff x="990600" y="2366682"/>
            <a:chExt cx="3220079" cy="2874868"/>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2838268"/>
              <a:ext cx="3220079" cy="2403282"/>
            </a:xfrm>
            <a:prstGeom prst="rect">
              <a:avLst/>
            </a:prstGeom>
            <a:solidFill>
              <a:srgbClr val="F15929"/>
            </a:solidFill>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2366682"/>
              <a:ext cx="3220079" cy="2433917"/>
            </a:xfrm>
            <a:prstGeom prst="rect">
              <a:avLst/>
            </a:prstGeom>
          </p:spPr>
        </p:pic>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835811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PERT Pros &amp; Cons</a:t>
            </a:r>
          </a:p>
        </p:txBody>
      </p:sp>
      <p:sp>
        <p:nvSpPr>
          <p:cNvPr id="4" name="TextBox 3"/>
          <p:cNvSpPr txBox="1"/>
          <p:nvPr/>
        </p:nvSpPr>
        <p:spPr>
          <a:xfrm>
            <a:off x="1137313" y="1569492"/>
            <a:ext cx="6511719" cy="4154984"/>
          </a:xfrm>
          <a:prstGeom prst="rect">
            <a:avLst/>
          </a:prstGeom>
          <a:noFill/>
        </p:spPr>
        <p:txBody>
          <a:bodyPr wrap="none" rtlCol="0">
            <a:spAutoFit/>
          </a:bodyPr>
          <a:lstStyle/>
          <a:p>
            <a:r>
              <a:rPr lang="en-US" sz="2400" b="1" dirty="0">
                <a:solidFill>
                  <a:srgbClr val="008000"/>
                </a:solidFill>
              </a:rPr>
              <a:t>Pros</a:t>
            </a:r>
            <a:r>
              <a:rPr lang="en-US" sz="2400" dirty="0"/>
              <a:t>: </a:t>
            </a:r>
            <a:br>
              <a:rPr lang="en-US" sz="2400" dirty="0"/>
            </a:br>
            <a:endParaRPr lang="en-US" sz="2400" dirty="0"/>
          </a:p>
          <a:p>
            <a:pPr marL="285750" indent="-285750">
              <a:buFont typeface="Wingdings" panose="05000000000000000000" pitchFamily="2" charset="2"/>
              <a:buChar char="ü"/>
            </a:pPr>
            <a:r>
              <a:rPr lang="en-US" sz="2400" dirty="0"/>
              <a:t> Easy and quick to use</a:t>
            </a:r>
          </a:p>
          <a:p>
            <a:pPr marL="285750" indent="-285750">
              <a:buFont typeface="Wingdings" panose="05000000000000000000" pitchFamily="2" charset="2"/>
              <a:buChar char="ü"/>
            </a:pPr>
            <a:r>
              <a:rPr lang="en-US" sz="2400" dirty="0"/>
              <a:t> Allows for probabilistic estimation</a:t>
            </a:r>
          </a:p>
          <a:p>
            <a:pPr marL="285750" indent="-285750">
              <a:buFont typeface="Wingdings" panose="05000000000000000000" pitchFamily="2" charset="2"/>
              <a:buChar char="ü"/>
            </a:pPr>
            <a:r>
              <a:rPr lang="en-US" sz="2400" dirty="0"/>
              <a:t> No special software (just uses Excel)</a:t>
            </a:r>
          </a:p>
          <a:p>
            <a:pPr marL="285750" indent="-285750">
              <a:buFont typeface="Wingdings" panose="05000000000000000000" pitchFamily="2" charset="2"/>
              <a:buChar char="ü"/>
            </a:pPr>
            <a:r>
              <a:rPr lang="en-US" sz="2400" dirty="0"/>
              <a:t> Incorporates subjective opinion</a:t>
            </a:r>
          </a:p>
          <a:p>
            <a:pPr marL="285750" indent="-285750">
              <a:buFont typeface="Wingdings" panose="05000000000000000000" pitchFamily="2" charset="2"/>
              <a:buChar char="ü"/>
            </a:pPr>
            <a:r>
              <a:rPr lang="en-US" sz="2400" dirty="0"/>
              <a:t> Fully customizable</a:t>
            </a:r>
          </a:p>
          <a:p>
            <a:pPr marL="285750" indent="-285750">
              <a:buFont typeface="Wingdings" panose="05000000000000000000" pitchFamily="2" charset="2"/>
              <a:buChar char="ü"/>
            </a:pPr>
            <a:r>
              <a:rPr lang="en-US" sz="2400" dirty="0"/>
              <a:t> Adapts to different kinds of uncertainties</a:t>
            </a:r>
          </a:p>
          <a:p>
            <a:pPr marL="285750" indent="-285750">
              <a:buFont typeface="Wingdings" panose="05000000000000000000" pitchFamily="2" charset="2"/>
              <a:buChar char="ü"/>
            </a:pPr>
            <a:r>
              <a:rPr lang="en-US" sz="2400" dirty="0"/>
              <a:t> Integrates with Microsoft Project, Primavera</a:t>
            </a:r>
          </a:p>
          <a:p>
            <a:pPr marL="285750" indent="-285750">
              <a:buFont typeface="Wingdings" panose="05000000000000000000" pitchFamily="2" charset="2"/>
              <a:buChar char="ü"/>
            </a:pPr>
            <a:r>
              <a:rPr lang="en-US" sz="2400" dirty="0"/>
              <a:t> </a:t>
            </a:r>
            <a:r>
              <a:rPr lang="en-US" sz="2400" dirty="0">
                <a:solidFill>
                  <a:srgbClr val="008000"/>
                </a:solidFill>
              </a:rPr>
              <a:t>FREE!</a:t>
            </a:r>
          </a:p>
          <a:p>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446827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PERT Pros &amp; Cons</a:t>
            </a:r>
          </a:p>
        </p:txBody>
      </p:sp>
      <p:sp>
        <p:nvSpPr>
          <p:cNvPr id="4" name="TextBox 3"/>
          <p:cNvSpPr txBox="1"/>
          <p:nvPr/>
        </p:nvSpPr>
        <p:spPr>
          <a:xfrm>
            <a:off x="1137313" y="1569492"/>
            <a:ext cx="6655559" cy="3908762"/>
          </a:xfrm>
          <a:prstGeom prst="rect">
            <a:avLst/>
          </a:prstGeom>
          <a:noFill/>
        </p:spPr>
        <p:txBody>
          <a:bodyPr wrap="square" rtlCol="0">
            <a:spAutoFit/>
          </a:bodyPr>
          <a:lstStyle/>
          <a:p>
            <a:r>
              <a:rPr lang="en-US" sz="2400" b="1" dirty="0">
                <a:solidFill>
                  <a:srgbClr val="C00000"/>
                </a:solidFill>
              </a:rPr>
              <a:t>Cons</a:t>
            </a:r>
            <a:r>
              <a:rPr lang="en-US" sz="2400" dirty="0"/>
              <a:t>:</a:t>
            </a:r>
            <a:br>
              <a:rPr lang="en-US" sz="2400" dirty="0"/>
            </a:br>
            <a:endParaRPr lang="en-US" sz="2400" dirty="0"/>
          </a:p>
          <a:p>
            <a:pPr marL="285750" indent="-285750">
              <a:buFont typeface="Wingdings" panose="05000000000000000000" pitchFamily="2" charset="2"/>
              <a:buChar char="ü"/>
            </a:pPr>
            <a:r>
              <a:rPr lang="en-US" sz="2400" dirty="0"/>
              <a:t> Limited accuracy</a:t>
            </a:r>
          </a:p>
          <a:p>
            <a:pPr marL="800100" lvl="1" indent="-342900">
              <a:buFont typeface="Wingdings" panose="05000000000000000000" pitchFamily="2" charset="2"/>
              <a:buChar char="§"/>
            </a:pPr>
            <a:r>
              <a:rPr lang="en-US" sz="2400" dirty="0"/>
              <a:t>compared to Monte Carlo simulation</a:t>
            </a:r>
          </a:p>
          <a:p>
            <a:pPr marL="285750" indent="-285750">
              <a:buFont typeface="Wingdings" panose="05000000000000000000" pitchFamily="2" charset="2"/>
              <a:buChar char="ü"/>
            </a:pPr>
            <a:r>
              <a:rPr lang="en-US" sz="2400" dirty="0"/>
              <a:t> Limited to bell-shaped uncertainties</a:t>
            </a:r>
          </a:p>
          <a:p>
            <a:pPr marL="285750" indent="-285750">
              <a:buFont typeface="Wingdings" panose="05000000000000000000" pitchFamily="2" charset="2"/>
              <a:buChar char="ü"/>
            </a:pPr>
            <a:r>
              <a:rPr lang="en-US" sz="2400" dirty="0"/>
              <a:t> Assumes independent variables</a:t>
            </a:r>
          </a:p>
          <a:p>
            <a:pPr marL="285750" indent="-285750">
              <a:buFont typeface="Wingdings" panose="05000000000000000000" pitchFamily="2" charset="2"/>
              <a:buChar char="ü"/>
            </a:pPr>
            <a:r>
              <a:rPr lang="en-US" sz="2400" dirty="0"/>
              <a:t> Relies on the normal distribution </a:t>
            </a:r>
          </a:p>
          <a:p>
            <a:pPr marL="285750" indent="-285750">
              <a:buFont typeface="Wingdings" panose="05000000000000000000" pitchFamily="2" charset="2"/>
              <a:buChar char="ü"/>
            </a:pPr>
            <a:r>
              <a:rPr lang="en-US" sz="2400" dirty="0"/>
              <a:t> Depends on the estimator’s skill</a:t>
            </a:r>
          </a:p>
          <a:p>
            <a:pPr marL="285750" indent="-285750">
              <a:buFont typeface="Wingdings" panose="05000000000000000000" pitchFamily="2" charset="2"/>
              <a:buChar char="ü"/>
            </a:pPr>
            <a:r>
              <a:rPr lang="en-US" sz="2400" dirty="0"/>
              <a:t> Takes longer than deterministic estimates</a:t>
            </a:r>
          </a:p>
          <a:p>
            <a:pPr marL="1588"/>
            <a:endParaRPr 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228417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PERT Requirements</a:t>
            </a:r>
          </a:p>
        </p:txBody>
      </p:sp>
      <p:sp>
        <p:nvSpPr>
          <p:cNvPr id="4" name="TextBox 3"/>
          <p:cNvSpPr txBox="1"/>
          <p:nvPr/>
        </p:nvSpPr>
        <p:spPr>
          <a:xfrm>
            <a:off x="4010526" y="2112480"/>
            <a:ext cx="4465518" cy="584775"/>
          </a:xfrm>
          <a:prstGeom prst="rect">
            <a:avLst/>
          </a:prstGeom>
          <a:noFill/>
        </p:spPr>
        <p:txBody>
          <a:bodyPr wrap="none" rtlCol="0">
            <a:spAutoFit/>
          </a:bodyPr>
          <a:lstStyle/>
          <a:p>
            <a:r>
              <a:rPr lang="en-US" sz="3200" dirty="0"/>
              <a:t>A bell-shaped uncertainty</a:t>
            </a:r>
          </a:p>
        </p:txBody>
      </p:sp>
      <p:pic>
        <p:nvPicPr>
          <p:cNvPr id="5" name="Picture 4" descr="https://unieducar.org.br/sites/default/files/cursos/imagens/excel2010avancad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5466" y="3554974"/>
            <a:ext cx="1925052" cy="19250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038600" y="3387835"/>
            <a:ext cx="4724400" cy="2062103"/>
          </a:xfrm>
          <a:prstGeom prst="rect">
            <a:avLst/>
          </a:prstGeom>
          <a:noFill/>
        </p:spPr>
        <p:txBody>
          <a:bodyPr wrap="square" rtlCol="0">
            <a:spAutoFit/>
          </a:bodyPr>
          <a:lstStyle/>
          <a:p>
            <a:pPr marL="457200" indent="-457200">
              <a:buFont typeface="Arial" panose="020B0604020202020204" pitchFamily="34" charset="0"/>
              <a:buChar char="•"/>
            </a:pPr>
            <a:r>
              <a:rPr lang="en-US" sz="3200" dirty="0"/>
              <a:t>Microsoft Excel® </a:t>
            </a:r>
            <a:br>
              <a:rPr lang="en-US" sz="3200" dirty="0"/>
            </a:br>
            <a:r>
              <a:rPr lang="en-US" sz="3200" dirty="0"/>
              <a:t>2010 / 2013 / 2016</a:t>
            </a:r>
            <a:endParaRPr lang="en-US" sz="3200" i="1" dirty="0"/>
          </a:p>
          <a:p>
            <a:pPr marL="457200" indent="-457200">
              <a:buFont typeface="Arial" panose="020B0604020202020204" pitchFamily="34" charset="0"/>
              <a:buChar char="•"/>
            </a:pPr>
            <a:r>
              <a:rPr lang="en-US" sz="3200" b="1" dirty="0">
                <a:solidFill>
                  <a:srgbClr val="0033CC"/>
                </a:solidFill>
              </a:rPr>
              <a:t>NORM.DIST</a:t>
            </a:r>
            <a:r>
              <a:rPr lang="en-US" sz="3200" dirty="0"/>
              <a:t> function</a:t>
            </a:r>
          </a:p>
          <a:p>
            <a:pPr marL="457200" indent="-457200">
              <a:buFont typeface="Arial" panose="020B0604020202020204" pitchFamily="34" charset="0"/>
              <a:buChar char="•"/>
            </a:pPr>
            <a:r>
              <a:rPr lang="en-US" sz="3200" b="1" dirty="0">
                <a:solidFill>
                  <a:srgbClr val="0033CC"/>
                </a:solidFill>
              </a:rPr>
              <a:t>NORM.INV</a:t>
            </a:r>
            <a:r>
              <a:rPr lang="en-US" sz="3200" dirty="0"/>
              <a:t> function</a:t>
            </a:r>
          </a:p>
        </p:txBody>
      </p:sp>
      <p:pic>
        <p:nvPicPr>
          <p:cNvPr id="7" name="Picture 6"/>
          <p:cNvPicPr>
            <a:picLocks noChangeAspect="1"/>
          </p:cNvPicPr>
          <p:nvPr/>
        </p:nvPicPr>
        <p:blipFill>
          <a:blip r:embed="rId4"/>
          <a:stretch>
            <a:fillRect/>
          </a:stretch>
        </p:blipFill>
        <p:spPr>
          <a:xfrm>
            <a:off x="914399" y="1676400"/>
            <a:ext cx="2728161" cy="145161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261906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PERT Terminology</a:t>
            </a:r>
          </a:p>
        </p:txBody>
      </p:sp>
      <p:sp>
        <p:nvSpPr>
          <p:cNvPr id="4" name="Content Placeholder 2"/>
          <p:cNvSpPr>
            <a:spLocks noGrp="1"/>
          </p:cNvSpPr>
          <p:nvPr>
            <p:ph idx="1"/>
          </p:nvPr>
        </p:nvSpPr>
        <p:spPr>
          <a:xfrm>
            <a:off x="521368" y="1825389"/>
            <a:ext cx="8229600" cy="3592773"/>
          </a:xfrm>
        </p:spPr>
        <p:txBody>
          <a:bodyPr/>
          <a:lstStyle/>
          <a:p>
            <a:r>
              <a:rPr lang="en-US" b="1" dirty="0">
                <a:solidFill>
                  <a:srgbClr val="0033CC"/>
                </a:solidFill>
              </a:rPr>
              <a:t>Mean</a:t>
            </a:r>
            <a:r>
              <a:rPr lang="en-US" dirty="0">
                <a:solidFill>
                  <a:srgbClr val="0033CC"/>
                </a:solidFill>
              </a:rPr>
              <a:t> </a:t>
            </a:r>
            <a:r>
              <a:rPr lang="en-US" dirty="0"/>
              <a:t>is the arithmetic average</a:t>
            </a:r>
          </a:p>
          <a:p>
            <a:r>
              <a:rPr lang="en-US" b="1" dirty="0">
                <a:solidFill>
                  <a:srgbClr val="0033CC"/>
                </a:solidFill>
              </a:rPr>
              <a:t>Median </a:t>
            </a:r>
            <a:r>
              <a:rPr lang="en-US" dirty="0"/>
              <a:t>is the probabilistic </a:t>
            </a:r>
            <a:r>
              <a:rPr lang="en-US" b="1" i="1" dirty="0"/>
              <a:t>midpoint</a:t>
            </a:r>
            <a:endParaRPr lang="en-US" dirty="0"/>
          </a:p>
          <a:p>
            <a:r>
              <a:rPr lang="en-US" b="1" dirty="0">
                <a:solidFill>
                  <a:srgbClr val="0033CC"/>
                </a:solidFill>
              </a:rPr>
              <a:t>Mode</a:t>
            </a:r>
            <a:r>
              <a:rPr lang="en-US" dirty="0">
                <a:solidFill>
                  <a:srgbClr val="0033CC"/>
                </a:solidFill>
              </a:rPr>
              <a:t> </a:t>
            </a:r>
            <a:r>
              <a:rPr lang="en-US" dirty="0"/>
              <a:t>is the </a:t>
            </a:r>
            <a:r>
              <a:rPr lang="en-US" b="1" i="1" dirty="0"/>
              <a:t>most likely </a:t>
            </a:r>
            <a:r>
              <a:rPr lang="en-US" dirty="0"/>
              <a:t>occurrence</a:t>
            </a:r>
          </a:p>
          <a:p>
            <a:r>
              <a:rPr lang="en-US" dirty="0"/>
              <a:t>The </a:t>
            </a:r>
            <a:r>
              <a:rPr lang="en-US" b="1" dirty="0">
                <a:solidFill>
                  <a:srgbClr val="0033CC"/>
                </a:solidFill>
              </a:rPr>
              <a:t>normal distribution </a:t>
            </a:r>
            <a:r>
              <a:rPr lang="en-US" dirty="0"/>
              <a:t>(normal curve, bell-shaped curve, Gaussian distribution)</a:t>
            </a:r>
          </a:p>
          <a:p>
            <a:r>
              <a:rPr lang="en-US" b="1" dirty="0">
                <a:solidFill>
                  <a:srgbClr val="0033CC"/>
                </a:solidFill>
              </a:rPr>
              <a:t>Standard deviation </a:t>
            </a:r>
            <a:r>
              <a:rPr lang="en-US" dirty="0"/>
              <a:t>(helpful, not essential) is a measure of variation</a:t>
            </a:r>
          </a:p>
          <a:p>
            <a:r>
              <a:rPr lang="en-US" b="1" dirty="0">
                <a:solidFill>
                  <a:srgbClr val="0033CC"/>
                </a:solidFill>
              </a:rPr>
              <a:t>Cumulative probability </a:t>
            </a:r>
            <a:r>
              <a:rPr lang="en-US" dirty="0"/>
              <a:t>(the area under the curve starting from the left-side tail)</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4810" y="5377218"/>
            <a:ext cx="1256158" cy="790028"/>
          </a:xfrm>
          <a:prstGeom prst="rect">
            <a:avLst/>
          </a:prstGeom>
        </p:spPr>
      </p:pic>
    </p:spTree>
    <p:extLst>
      <p:ext uri="{BB962C8B-B14F-4D97-AF65-F5344CB8AC3E}">
        <p14:creationId xmlns:p14="http://schemas.microsoft.com/office/powerpoint/2010/main" val="1351810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9376" y="352848"/>
            <a:ext cx="7725192" cy="923330"/>
          </a:xfrm>
          <a:prstGeom prst="rect">
            <a:avLst/>
          </a:prstGeom>
          <a:noFill/>
        </p:spPr>
        <p:txBody>
          <a:bodyPr wrap="none" rtlCol="0">
            <a:spAutoFit/>
          </a:bodyPr>
          <a:lstStyle/>
          <a:p>
            <a:pPr algn="ctr"/>
            <a:r>
              <a:rPr lang="en-US" sz="5400" b="1" dirty="0">
                <a:solidFill>
                  <a:schemeClr val="accent1">
                    <a:lumMod val="25000"/>
                  </a:schemeClr>
                </a:solidFill>
              </a:rPr>
              <a:t>The Five Easy Steps of</a:t>
            </a:r>
            <a:endParaRPr lang="en-US" sz="60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091" y="1747990"/>
            <a:ext cx="5213835" cy="3891307"/>
          </a:xfrm>
          <a:prstGeom prst="rect">
            <a:avLst/>
          </a:prstGeom>
          <a:solidFill>
            <a:srgbClr val="F15929"/>
          </a:solid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091" y="1603612"/>
            <a:ext cx="5213835" cy="3279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44661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What’s your color energy?</a:t>
            </a:r>
          </a:p>
          <a:p>
            <a:r>
              <a:rPr lang="en-US" dirty="0"/>
              <a:t>Why do we estimate anything?</a:t>
            </a:r>
          </a:p>
          <a:p>
            <a:r>
              <a:rPr lang="en-US" dirty="0"/>
              <a:t>Estimation activity</a:t>
            </a:r>
          </a:p>
          <a:p>
            <a:r>
              <a:rPr lang="en-US" dirty="0"/>
              <a:t>3 types of estimates</a:t>
            </a:r>
          </a:p>
          <a:p>
            <a:r>
              <a:rPr lang="en-US" dirty="0"/>
              <a:t>Introduce Statistical PERT</a:t>
            </a:r>
          </a:p>
          <a:p>
            <a:r>
              <a:rPr lang="en-US" dirty="0">
                <a:solidFill>
                  <a:srgbClr val="C00000"/>
                </a:solidFill>
              </a:rPr>
              <a:t>The</a:t>
            </a:r>
            <a:r>
              <a:rPr lang="en-US" dirty="0"/>
              <a:t> </a:t>
            </a:r>
            <a:r>
              <a:rPr lang="en-US" dirty="0">
                <a:solidFill>
                  <a:srgbClr val="C00000"/>
                </a:solidFill>
              </a:rPr>
              <a:t>Five Steps of Statistical PERT</a:t>
            </a:r>
          </a:p>
          <a:p>
            <a:r>
              <a:rPr lang="en-US" dirty="0"/>
              <a:t>Statistical PERT exercise</a:t>
            </a:r>
          </a:p>
          <a:p>
            <a:r>
              <a:rPr lang="en-US" dirty="0"/>
              <a:t>Statistical PERT demo and templates</a:t>
            </a:r>
          </a:p>
          <a:p>
            <a:r>
              <a:rPr lang="en-US" dirty="0"/>
              <a:t>Your next step</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245033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Easy Steps of Statistical PERT</a:t>
            </a:r>
          </a:p>
        </p:txBody>
      </p:sp>
      <p:sp>
        <p:nvSpPr>
          <p:cNvPr id="4" name="TextBox 3"/>
          <p:cNvSpPr txBox="1"/>
          <p:nvPr/>
        </p:nvSpPr>
        <p:spPr>
          <a:xfrm>
            <a:off x="685800" y="1941394"/>
            <a:ext cx="7144456" cy="3046988"/>
          </a:xfrm>
          <a:prstGeom prst="rect">
            <a:avLst/>
          </a:prstGeom>
          <a:noFill/>
        </p:spPr>
        <p:txBody>
          <a:bodyPr wrap="none" rtlCol="0">
            <a:spAutoFit/>
          </a:bodyPr>
          <a:lstStyle/>
          <a:p>
            <a:pPr marL="342900" indent="-342900">
              <a:buFont typeface="+mj-lt"/>
              <a:buAutoNum type="arabicPeriod"/>
            </a:pPr>
            <a:r>
              <a:rPr lang="en-US" sz="3200" dirty="0"/>
              <a:t> Create a </a:t>
            </a:r>
            <a:r>
              <a:rPr lang="en-US" sz="3200" dirty="0">
                <a:solidFill>
                  <a:srgbClr val="0033CC"/>
                </a:solidFill>
              </a:rPr>
              <a:t>3-point estimate</a:t>
            </a:r>
          </a:p>
          <a:p>
            <a:pPr marL="342900" indent="-342900">
              <a:buFont typeface="+mj-lt"/>
              <a:buAutoNum type="arabicPeriod"/>
            </a:pPr>
            <a:r>
              <a:rPr lang="en-US" sz="3200" dirty="0"/>
              <a:t> Estimate the </a:t>
            </a:r>
            <a:r>
              <a:rPr lang="en-US" sz="3200" dirty="0">
                <a:solidFill>
                  <a:srgbClr val="0033CC"/>
                </a:solidFill>
              </a:rPr>
              <a:t>mean</a:t>
            </a:r>
          </a:p>
          <a:p>
            <a:pPr marL="342900" indent="-342900">
              <a:buFont typeface="+mj-lt"/>
              <a:buAutoNum type="arabicPeriod"/>
            </a:pPr>
            <a:r>
              <a:rPr lang="en-US" sz="3200" dirty="0"/>
              <a:t> Render a </a:t>
            </a:r>
            <a:r>
              <a:rPr lang="en-US" sz="3200" dirty="0">
                <a:solidFill>
                  <a:srgbClr val="0033CC"/>
                </a:solidFill>
              </a:rPr>
              <a:t>subjective opinion </a:t>
            </a:r>
            <a:br>
              <a:rPr lang="en-US" sz="3200" dirty="0"/>
            </a:br>
            <a:r>
              <a:rPr lang="en-US" sz="3200" dirty="0"/>
              <a:t> about the mode</a:t>
            </a:r>
          </a:p>
          <a:p>
            <a:pPr marL="342900" indent="-342900">
              <a:buFont typeface="+mj-lt"/>
              <a:buAutoNum type="arabicPeriod"/>
            </a:pPr>
            <a:r>
              <a:rPr lang="en-US" sz="3200" dirty="0"/>
              <a:t> Create a </a:t>
            </a:r>
            <a:r>
              <a:rPr lang="en-US" sz="3200" dirty="0">
                <a:solidFill>
                  <a:srgbClr val="0033CC"/>
                </a:solidFill>
              </a:rPr>
              <a:t>SPERT standard deviation</a:t>
            </a:r>
          </a:p>
          <a:p>
            <a:pPr marL="342900" indent="-342900">
              <a:buFont typeface="+mj-lt"/>
              <a:buAutoNum type="arabicPeriod"/>
            </a:pPr>
            <a:r>
              <a:rPr lang="en-US" sz="3200" dirty="0"/>
              <a:t> Choose a </a:t>
            </a:r>
            <a:r>
              <a:rPr lang="en-US" sz="3200" dirty="0">
                <a:solidFill>
                  <a:srgbClr val="0033CC"/>
                </a:solidFill>
              </a:rPr>
              <a:t>planning estimate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01161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Easy Steps of Statistical PERT</a:t>
            </a:r>
          </a:p>
        </p:txBody>
      </p:sp>
      <p:sp>
        <p:nvSpPr>
          <p:cNvPr id="5" name="TextBox 4"/>
          <p:cNvSpPr txBox="1"/>
          <p:nvPr/>
        </p:nvSpPr>
        <p:spPr>
          <a:xfrm>
            <a:off x="691488" y="1941395"/>
            <a:ext cx="7144456" cy="3046988"/>
          </a:xfrm>
          <a:prstGeom prst="rect">
            <a:avLst/>
          </a:prstGeom>
          <a:noFill/>
        </p:spPr>
        <p:txBody>
          <a:bodyPr wrap="none" rtlCol="0">
            <a:spAutoFit/>
          </a:bodyPr>
          <a:lstStyle/>
          <a:p>
            <a:pPr marL="342900" indent="-342900">
              <a:buFont typeface="+mj-lt"/>
              <a:buAutoNum type="arabicPeriod"/>
            </a:pPr>
            <a:r>
              <a:rPr lang="en-US" sz="3200" dirty="0">
                <a:solidFill>
                  <a:srgbClr val="FF0000"/>
                </a:solidFill>
              </a:rPr>
              <a:t> Create a 3-point estimate</a:t>
            </a:r>
          </a:p>
          <a:p>
            <a:pPr marL="342900" indent="-342900">
              <a:buFont typeface="+mj-lt"/>
              <a:buAutoNum type="arabicPeriod"/>
            </a:pPr>
            <a:r>
              <a:rPr lang="en-US" sz="3200" dirty="0">
                <a:solidFill>
                  <a:schemeClr val="bg1">
                    <a:lumMod val="75000"/>
                  </a:schemeClr>
                </a:solidFill>
              </a:rPr>
              <a:t> Estimate the mean</a:t>
            </a:r>
          </a:p>
          <a:p>
            <a:pPr marL="342900" indent="-342900">
              <a:buFont typeface="+mj-lt"/>
              <a:buAutoNum type="arabicPeriod"/>
            </a:pPr>
            <a:r>
              <a:rPr lang="en-US" sz="3200" dirty="0">
                <a:solidFill>
                  <a:srgbClr val="FF0000"/>
                </a:solidFill>
              </a:rPr>
              <a:t> Render a subjective opinion </a:t>
            </a:r>
            <a:br>
              <a:rPr lang="en-US" sz="3200" dirty="0">
                <a:solidFill>
                  <a:srgbClr val="FF0000"/>
                </a:solidFill>
              </a:rPr>
            </a:br>
            <a:r>
              <a:rPr lang="en-US" sz="3200" dirty="0">
                <a:solidFill>
                  <a:srgbClr val="FF0000"/>
                </a:solidFill>
              </a:rPr>
              <a:t> about the mode</a:t>
            </a:r>
          </a:p>
          <a:p>
            <a:pPr marL="342900" indent="-342900">
              <a:buFont typeface="+mj-lt"/>
              <a:buAutoNum type="arabicPeriod"/>
            </a:pPr>
            <a:r>
              <a:rPr lang="en-US" sz="3200" dirty="0">
                <a:solidFill>
                  <a:schemeClr val="bg1">
                    <a:lumMod val="75000"/>
                  </a:schemeClr>
                </a:solidFill>
              </a:rPr>
              <a:t> Create a SPERT standard deviation</a:t>
            </a:r>
          </a:p>
          <a:p>
            <a:pPr marL="342900" indent="-342900">
              <a:buFont typeface="+mj-lt"/>
              <a:buAutoNum type="arabicPeriod"/>
            </a:pPr>
            <a:r>
              <a:rPr lang="en-US" sz="3200" dirty="0">
                <a:solidFill>
                  <a:srgbClr val="FF0000"/>
                </a:solidFill>
              </a:rPr>
              <a:t> Choose a planning estimate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5672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NORM.DIST and NORM.INV Excel functions</a:t>
            </a:r>
          </a:p>
        </p:txBody>
      </p:sp>
      <p:sp>
        <p:nvSpPr>
          <p:cNvPr id="4" name="Rectangle 3"/>
          <p:cNvSpPr/>
          <p:nvPr/>
        </p:nvSpPr>
        <p:spPr>
          <a:xfrm>
            <a:off x="990600" y="3303538"/>
            <a:ext cx="7581898" cy="2540888"/>
          </a:xfrm>
          <a:prstGeom prst="rect">
            <a:avLst/>
          </a:prstGeom>
        </p:spPr>
        <p:txBody>
          <a:bodyPr wrap="square">
            <a:spAutoFit/>
          </a:bodyPr>
          <a:lstStyle/>
          <a:p>
            <a:pPr marL="0" marR="0" algn="just">
              <a:lnSpc>
                <a:spcPct val="150000"/>
              </a:lnSpc>
              <a:spcBef>
                <a:spcPts val="0"/>
              </a:spcBef>
              <a:spcAft>
                <a:spcPts val="0"/>
              </a:spcAft>
            </a:pPr>
            <a:r>
              <a:rPr lang="en-US" dirty="0">
                <a:latin typeface="Calibri" panose="020F0502020204030204" pitchFamily="34" charset="0"/>
                <a:ea typeface="Times New Roman" panose="02020603050405020304" pitchFamily="18" charset="0"/>
              </a:rPr>
              <a:t>NORM.DIST requires four arguments:  </a:t>
            </a:r>
            <a:endParaRPr lang="en-US" dirty="0">
              <a:latin typeface="Times New Roman" panose="02020603050405020304" pitchFamily="18" charset="0"/>
              <a:ea typeface="Times New Roman" panose="02020603050405020304" pitchFamily="18" charset="0"/>
            </a:endParaRP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X (any point along the x-axis)</a:t>
            </a: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mean (the arithmetic average, also known as the expected value)</a:t>
            </a: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standard deviation (for the implied normal curve)</a:t>
            </a: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TRUE/FALSE Boolean to indicate whether the result should be a cumulative probability or not.  For our purposes, we will always specify TRUE.</a:t>
            </a:r>
            <a:endParaRPr lang="en-US"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304800" y="1900535"/>
                <a:ext cx="8610599" cy="461665"/>
              </a:xfrm>
              <a:prstGeom prst="rect">
                <a:avLst/>
              </a:prstGeom>
            </p:spPr>
            <p:txBody>
              <a:bodyPr wrap="square">
                <a:spAutoFit/>
              </a:bodyPr>
              <a:lstStyle/>
              <a:p>
                <a:pPr algn="ctr"/>
                <a14:m>
                  <m:oMath xmlns:m="http://schemas.openxmlformats.org/officeDocument/2006/math">
                    <m:r>
                      <a:rPr lang="en-US" sz="2400" b="1" i="1" smtClean="0">
                        <a:solidFill>
                          <a:srgbClr val="3366FF"/>
                        </a:solidFill>
                        <a:latin typeface="Cambria Math" panose="02040503050406030204" pitchFamily="18" charset="0"/>
                      </a:rPr>
                      <m:t>𝑵𝑶𝑹𝑴</m:t>
                    </m:r>
                    <m:r>
                      <a:rPr lang="en-US" sz="2400" b="1" i="0">
                        <a:solidFill>
                          <a:srgbClr val="3366FF"/>
                        </a:solidFill>
                        <a:latin typeface="Cambria Math" panose="02040503050406030204" pitchFamily="18" charset="0"/>
                      </a:rPr>
                      <m:t>.</m:t>
                    </m:r>
                    <m:r>
                      <a:rPr lang="en-US" sz="2400" b="1" i="1" smtClean="0">
                        <a:solidFill>
                          <a:srgbClr val="3366FF"/>
                        </a:solidFill>
                        <a:latin typeface="Cambria Math" panose="02040503050406030204" pitchFamily="18" charset="0"/>
                      </a:rPr>
                      <m:t>𝑫𝑰𝑺𝑻</m:t>
                    </m:r>
                    <m:r>
                      <a:rPr lang="en-US" sz="2400" b="0" i="0" smtClean="0">
                        <a:solidFill>
                          <a:srgbClr val="3366FF"/>
                        </a:solidFill>
                        <a:latin typeface="Cambria Math" panose="02040503050406030204" pitchFamily="18" charset="0"/>
                      </a:rPr>
                      <m:t> </m:t>
                    </m:r>
                    <m:r>
                      <a:rPr lang="en-US" sz="2400" i="0">
                        <a:solidFill>
                          <a:srgbClr val="3366FF"/>
                        </a:solidFill>
                        <a:latin typeface="Cambria Math" panose="02040503050406030204" pitchFamily="18" charset="0"/>
                      </a:rPr>
                      <m:t>(</m:t>
                    </m:r>
                    <m:r>
                      <a:rPr lang="en-US" sz="2400" i="1">
                        <a:solidFill>
                          <a:srgbClr val="3366FF"/>
                        </a:solidFill>
                        <a:latin typeface="Cambria Math" panose="02040503050406030204" pitchFamily="18" charset="0"/>
                      </a:rPr>
                      <m:t>𝑋</m:t>
                    </m:r>
                    <m:r>
                      <a:rPr lang="en-US" sz="2400" i="0">
                        <a:solidFill>
                          <a:srgbClr val="3366FF"/>
                        </a:solidFill>
                        <a:latin typeface="Cambria Math" panose="02040503050406030204" pitchFamily="18" charset="0"/>
                      </a:rPr>
                      <m:t>, </m:t>
                    </m:r>
                    <m:r>
                      <a:rPr lang="en-US" sz="2400" i="1">
                        <a:solidFill>
                          <a:srgbClr val="3366FF"/>
                        </a:solidFill>
                        <a:latin typeface="Cambria Math" panose="02040503050406030204" pitchFamily="18" charset="0"/>
                      </a:rPr>
                      <m:t>𝑚𝑒𝑎𝑛</m:t>
                    </m:r>
                    <m:r>
                      <a:rPr lang="en-US" sz="2400" i="0">
                        <a:solidFill>
                          <a:srgbClr val="3366FF"/>
                        </a:solidFill>
                        <a:latin typeface="Cambria Math" panose="02040503050406030204" pitchFamily="18" charset="0"/>
                      </a:rPr>
                      <m:t>, </m:t>
                    </m:r>
                    <m:r>
                      <a:rPr lang="en-US" sz="2400" i="1" smtClean="0">
                        <a:solidFill>
                          <a:srgbClr val="FF0000"/>
                        </a:solidFill>
                        <a:latin typeface="Cambria Math" panose="02040503050406030204" pitchFamily="18" charset="0"/>
                      </a:rPr>
                      <m:t>𝑠𝑡𝑎𝑛𝑑𝑎𝑟𝑑</m:t>
                    </m:r>
                    <m:r>
                      <a:rPr lang="en-US" sz="2400" i="0">
                        <a:solidFill>
                          <a:srgbClr val="FF0000"/>
                        </a:solidFill>
                        <a:latin typeface="Cambria Math" panose="02040503050406030204" pitchFamily="18" charset="0"/>
                      </a:rPr>
                      <m:t> </m:t>
                    </m:r>
                    <m:r>
                      <a:rPr lang="en-US" sz="2400" i="1">
                        <a:solidFill>
                          <a:srgbClr val="FF0000"/>
                        </a:solidFill>
                        <a:latin typeface="Cambria Math" panose="02040503050406030204" pitchFamily="18" charset="0"/>
                      </a:rPr>
                      <m:t>𝑑𝑒𝑣𝑖𝑎𝑡𝑖𝑜𝑛</m:t>
                    </m:r>
                    <m:r>
                      <a:rPr lang="en-US" sz="2400" i="0">
                        <a:solidFill>
                          <a:srgbClr val="3366FF"/>
                        </a:solidFill>
                        <a:latin typeface="Cambria Math" panose="02040503050406030204" pitchFamily="18" charset="0"/>
                      </a:rPr>
                      <m:t>, </m:t>
                    </m:r>
                    <m:r>
                      <a:rPr lang="en-US" sz="2400" i="1">
                        <a:solidFill>
                          <a:srgbClr val="3366FF"/>
                        </a:solidFill>
                        <a:latin typeface="Cambria Math" panose="02040503050406030204" pitchFamily="18" charset="0"/>
                      </a:rPr>
                      <m:t>𝑐𝑢𝑚𝑢𝑙𝑎𝑡𝑖𝑣𝑒</m:t>
                    </m:r>
                    <m:r>
                      <a:rPr lang="en-US" sz="2400" i="0">
                        <a:solidFill>
                          <a:srgbClr val="3366FF"/>
                        </a:solidFill>
                        <a:latin typeface="Cambria Math" panose="02040503050406030204" pitchFamily="18" charset="0"/>
                      </a:rPr>
                      <m:t> </m:t>
                    </m:r>
                    <m:f>
                      <m:fPr>
                        <m:type m:val="lin"/>
                        <m:ctrlPr>
                          <a:rPr lang="en-US" sz="2400" i="1">
                            <a:solidFill>
                              <a:srgbClr val="3366FF"/>
                            </a:solidFill>
                            <a:latin typeface="Cambria Math" panose="02040503050406030204" pitchFamily="18" charset="0"/>
                          </a:rPr>
                        </m:ctrlPr>
                      </m:fPr>
                      <m:num>
                        <m:r>
                          <a:rPr lang="en-US" sz="2400" i="1">
                            <a:solidFill>
                              <a:srgbClr val="3366FF"/>
                            </a:solidFill>
                            <a:latin typeface="Cambria Math" panose="02040503050406030204" pitchFamily="18" charset="0"/>
                          </a:rPr>
                          <m:t>𝑇</m:t>
                        </m:r>
                      </m:num>
                      <m:den>
                        <m:r>
                          <a:rPr lang="en-US" sz="2400" i="1">
                            <a:solidFill>
                              <a:srgbClr val="3366FF"/>
                            </a:solidFill>
                            <a:latin typeface="Cambria Math" panose="02040503050406030204" pitchFamily="18" charset="0"/>
                          </a:rPr>
                          <m:t>𝐹</m:t>
                        </m:r>
                      </m:den>
                    </m:f>
                  </m:oMath>
                </a14:m>
                <a:r>
                  <a:rPr lang="en-US" sz="2400" dirty="0">
                    <a:solidFill>
                      <a:srgbClr val="3366FF"/>
                    </a:solidFill>
                  </a:rPr>
                  <a:t>)</a:t>
                </a:r>
              </a:p>
            </p:txBody>
          </p:sp>
        </mc:Choice>
        <mc:Fallback xmlns="">
          <p:sp>
            <p:nvSpPr>
              <p:cNvPr id="5" name="Rectangle 4"/>
              <p:cNvSpPr>
                <a:spLocks noRot="1" noChangeAspect="1" noMove="1" noResize="1" noEditPoints="1" noAdjustHandles="1" noChangeArrowheads="1" noChangeShapeType="1" noTextEdit="1"/>
              </p:cNvSpPr>
              <p:nvPr/>
            </p:nvSpPr>
            <p:spPr>
              <a:xfrm>
                <a:off x="304800" y="1900535"/>
                <a:ext cx="8610599" cy="461665"/>
              </a:xfrm>
              <a:prstGeom prst="rect">
                <a:avLst/>
              </a:prstGeom>
              <a:blipFill rotWithShape="0">
                <a:blip r:embed="rId3"/>
                <a:stretch>
                  <a:fillRect t="-122368" r="-5807" b="-193421"/>
                </a:stretch>
              </a:blipFill>
            </p:spPr>
            <p:txBody>
              <a:bodyPr/>
              <a:lstStyle/>
              <a:p>
                <a:r>
                  <a:rPr lang="en-US">
                    <a:noFill/>
                  </a:rPr>
                  <a:t> </a:t>
                </a:r>
              </a:p>
            </p:txBody>
          </p:sp>
        </mc:Fallback>
      </mc:AlternateContent>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654420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NORM.DIST and NORM.INV Excel functions</a:t>
            </a:r>
          </a:p>
        </p:txBody>
      </p:sp>
      <mc:AlternateContent xmlns:mc="http://schemas.openxmlformats.org/markup-compatibility/2006" xmlns:a14="http://schemas.microsoft.com/office/drawing/2010/main">
        <mc:Choice Requires="a14">
          <p:sp>
            <p:nvSpPr>
              <p:cNvPr id="4" name="Rectangle 3"/>
              <p:cNvSpPr/>
              <p:nvPr/>
            </p:nvSpPr>
            <p:spPr>
              <a:xfrm>
                <a:off x="838200" y="1954568"/>
                <a:ext cx="7543800" cy="461665"/>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d>
                        <m:dPr>
                          <m:begChr m:val=""/>
                          <m:ctrlPr>
                            <a:rPr lang="en-US" sz="2400" i="1" smtClean="0">
                              <a:solidFill>
                                <a:srgbClr val="3366FF"/>
                              </a:solidFill>
                              <a:latin typeface="Cambria Math" panose="02040503050406030204" pitchFamily="18" charset="0"/>
                            </a:rPr>
                          </m:ctrlPr>
                        </m:dPr>
                        <m:e>
                          <m:r>
                            <a:rPr lang="en-US" sz="2400" b="1" i="1" smtClean="0">
                              <a:solidFill>
                                <a:srgbClr val="3366FF"/>
                              </a:solidFill>
                              <a:latin typeface="Cambria Math" panose="02040503050406030204" pitchFamily="18" charset="0"/>
                            </a:rPr>
                            <m:t>𝑵𝑶𝑹𝑴</m:t>
                          </m:r>
                          <m:r>
                            <a:rPr lang="en-US" sz="2400" b="1" i="0">
                              <a:solidFill>
                                <a:srgbClr val="3366FF"/>
                              </a:solidFill>
                              <a:latin typeface="Cambria Math" panose="02040503050406030204" pitchFamily="18" charset="0"/>
                            </a:rPr>
                            <m:t>.</m:t>
                          </m:r>
                          <m:r>
                            <a:rPr lang="en-US" sz="2400" b="1" i="1">
                              <a:solidFill>
                                <a:srgbClr val="3366FF"/>
                              </a:solidFill>
                              <a:latin typeface="Cambria Math" panose="02040503050406030204" pitchFamily="18" charset="0"/>
                            </a:rPr>
                            <m:t>𝑰𝑵𝑽</m:t>
                          </m:r>
                          <m:r>
                            <a:rPr lang="en-US" sz="2400" b="0" i="0" smtClean="0">
                              <a:solidFill>
                                <a:srgbClr val="3366FF"/>
                              </a:solidFill>
                              <a:latin typeface="Cambria Math" panose="02040503050406030204" pitchFamily="18" charset="0"/>
                            </a:rPr>
                            <m:t> (</m:t>
                          </m:r>
                          <m:r>
                            <a:rPr lang="en-US" sz="2400" i="1">
                              <a:solidFill>
                                <a:srgbClr val="3366FF"/>
                              </a:solidFill>
                              <a:latin typeface="Cambria Math" panose="02040503050406030204" pitchFamily="18" charset="0"/>
                            </a:rPr>
                            <m:t>𝑝𝑟𝑜𝑏𝑎𝑏𝑖𝑙𝑖𝑡𝑦</m:t>
                          </m:r>
                          <m:r>
                            <a:rPr lang="en-US" sz="2400" i="0">
                              <a:solidFill>
                                <a:srgbClr val="3366FF"/>
                              </a:solidFill>
                              <a:latin typeface="Cambria Math" panose="02040503050406030204" pitchFamily="18" charset="0"/>
                            </a:rPr>
                            <m:t>, </m:t>
                          </m:r>
                          <m:r>
                            <a:rPr lang="en-US" sz="2400" i="1">
                              <a:solidFill>
                                <a:srgbClr val="3366FF"/>
                              </a:solidFill>
                              <a:latin typeface="Cambria Math" panose="02040503050406030204" pitchFamily="18" charset="0"/>
                            </a:rPr>
                            <m:t>𝑚𝑒𝑎𝑛</m:t>
                          </m:r>
                          <m:r>
                            <a:rPr lang="en-US" sz="2400" i="0">
                              <a:solidFill>
                                <a:srgbClr val="3366FF"/>
                              </a:solidFill>
                              <a:latin typeface="Cambria Math" panose="02040503050406030204" pitchFamily="18" charset="0"/>
                            </a:rPr>
                            <m:t>, </m:t>
                          </m:r>
                          <m:r>
                            <a:rPr lang="en-US" sz="2400" i="1" smtClean="0">
                              <a:solidFill>
                                <a:srgbClr val="FF0000"/>
                              </a:solidFill>
                              <a:latin typeface="Cambria Math" panose="02040503050406030204" pitchFamily="18" charset="0"/>
                            </a:rPr>
                            <m:t>𝑠𝑡𝑎𝑛𝑑𝑎𝑟𝑑</m:t>
                          </m:r>
                          <m:r>
                            <a:rPr lang="en-US" sz="2400" i="0">
                              <a:solidFill>
                                <a:srgbClr val="FF0000"/>
                              </a:solidFill>
                              <a:latin typeface="Cambria Math" panose="02040503050406030204" pitchFamily="18" charset="0"/>
                            </a:rPr>
                            <m:t> </m:t>
                          </m:r>
                          <m:r>
                            <a:rPr lang="en-US" sz="2400" i="1">
                              <a:solidFill>
                                <a:srgbClr val="FF0000"/>
                              </a:solidFill>
                              <a:latin typeface="Cambria Math" panose="02040503050406030204" pitchFamily="18" charset="0"/>
                            </a:rPr>
                            <m:t>𝑑𝑒𝑣𝑖𝑎𝑡𝑖𝑜𝑛</m:t>
                          </m:r>
                        </m:e>
                      </m:d>
                    </m:oMath>
                  </m:oMathPara>
                </a14:m>
                <a:endParaRPr lang="en-US" sz="2400" dirty="0">
                  <a:solidFill>
                    <a:srgbClr val="3366FF"/>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838200" y="1954568"/>
                <a:ext cx="7543800" cy="461665"/>
              </a:xfrm>
              <a:prstGeom prst="rect">
                <a:avLst/>
              </a:prstGeom>
              <a:blipFill rotWithShape="0">
                <a:blip r:embed="rId3"/>
                <a:stretch>
                  <a:fillRect t="-129333" r="-8488" b="-201333"/>
                </a:stretch>
              </a:blipFill>
            </p:spPr>
            <p:txBody>
              <a:bodyPr/>
              <a:lstStyle/>
              <a:p>
                <a:r>
                  <a:rPr lang="en-US">
                    <a:noFill/>
                  </a:rPr>
                  <a:t> </a:t>
                </a:r>
              </a:p>
            </p:txBody>
          </p:sp>
        </mc:Fallback>
      </mc:AlternateContent>
      <p:sp>
        <p:nvSpPr>
          <p:cNvPr id="5" name="Rectangle 4"/>
          <p:cNvSpPr/>
          <p:nvPr/>
        </p:nvSpPr>
        <p:spPr>
          <a:xfrm>
            <a:off x="975360" y="3618637"/>
            <a:ext cx="7543800" cy="1754326"/>
          </a:xfrm>
          <a:prstGeom prst="rect">
            <a:avLst/>
          </a:prstGeom>
        </p:spPr>
        <p:txBody>
          <a:bodyPr wrap="square">
            <a:spAutoFit/>
          </a:bodyPr>
          <a:lstStyle/>
          <a:p>
            <a:pPr marL="0" marR="0" algn="just">
              <a:lnSpc>
                <a:spcPct val="150000"/>
              </a:lnSpc>
              <a:spcBef>
                <a:spcPts val="0"/>
              </a:spcBef>
              <a:spcAft>
                <a:spcPts val="0"/>
              </a:spcAft>
            </a:pPr>
            <a:r>
              <a:rPr lang="en-US" dirty="0">
                <a:latin typeface="Calibri" panose="020F0502020204030204" pitchFamily="34" charset="0"/>
                <a:ea typeface="Times New Roman" panose="02020603050405020304" pitchFamily="18" charset="0"/>
              </a:rPr>
              <a:t>NORM.INV requires three arguments:</a:t>
            </a:r>
            <a:endParaRPr lang="en-US" dirty="0">
              <a:latin typeface="Times New Roman" panose="02020603050405020304" pitchFamily="18" charset="0"/>
              <a:ea typeface="Times New Roman" panose="02020603050405020304" pitchFamily="18" charset="0"/>
            </a:endParaRP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probability = the cumulative probability of some value of X on the x-axis</a:t>
            </a: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mean (the arithmetic average, also known as the expected value)</a:t>
            </a:r>
          </a:p>
          <a:p>
            <a:pPr marL="285750" marR="0" indent="-285750" algn="just">
              <a:lnSpc>
                <a:spcPct val="150000"/>
              </a:lnSpc>
              <a:spcBef>
                <a:spcPts val="0"/>
              </a:spcBef>
              <a:spcAft>
                <a:spcPts val="0"/>
              </a:spcAft>
              <a:buFont typeface="Arial" panose="020B0604020202020204" pitchFamily="34" charset="0"/>
              <a:buChar char="•"/>
            </a:pPr>
            <a:r>
              <a:rPr lang="en-US" dirty="0">
                <a:latin typeface="Calibri" panose="020F0502020204030204" pitchFamily="34" charset="0"/>
                <a:ea typeface="Times New Roman" panose="02020603050405020304" pitchFamily="18" charset="0"/>
              </a:rPr>
              <a:t>standard deviation (for the implied normal curve).</a:t>
            </a:r>
            <a:endParaRPr lang="en-US"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673935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One – Create a Three Point Estimate</a:t>
            </a:r>
          </a:p>
        </p:txBody>
      </p:sp>
      <p:pic>
        <p:nvPicPr>
          <p:cNvPr id="4" name="Picture 3"/>
          <p:cNvPicPr>
            <a:picLocks noChangeAspect="1"/>
          </p:cNvPicPr>
          <p:nvPr/>
        </p:nvPicPr>
        <p:blipFill>
          <a:blip r:embed="rId3"/>
          <a:stretch>
            <a:fillRect/>
          </a:stretch>
        </p:blipFill>
        <p:spPr>
          <a:xfrm>
            <a:off x="2125328" y="3138989"/>
            <a:ext cx="4893343" cy="2603677"/>
          </a:xfrm>
          <a:prstGeom prst="rect">
            <a:avLst/>
          </a:prstGeom>
        </p:spPr>
      </p:pic>
      <p:sp>
        <p:nvSpPr>
          <p:cNvPr id="5" name="Right Arrow 4"/>
          <p:cNvSpPr/>
          <p:nvPr/>
        </p:nvSpPr>
        <p:spPr>
          <a:xfrm rot="3223172">
            <a:off x="1106905" y="4440827"/>
            <a:ext cx="1475874" cy="9493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rot="6659106">
            <a:off x="6400800" y="4288426"/>
            <a:ext cx="1475874" cy="9493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rot="5400000">
            <a:off x="3834062" y="1877823"/>
            <a:ext cx="1475874" cy="9493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867930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Two – Estimate the Mean</a:t>
            </a:r>
          </a:p>
        </p:txBody>
      </p:sp>
      <p:sp>
        <p:nvSpPr>
          <p:cNvPr id="4" name="TextBox 3"/>
          <p:cNvSpPr txBox="1"/>
          <p:nvPr/>
        </p:nvSpPr>
        <p:spPr>
          <a:xfrm>
            <a:off x="533400" y="1860885"/>
            <a:ext cx="8458200" cy="584775"/>
          </a:xfrm>
          <a:prstGeom prst="rect">
            <a:avLst/>
          </a:prstGeom>
          <a:noFill/>
        </p:spPr>
        <p:txBody>
          <a:bodyPr wrap="square" rtlCol="0">
            <a:spAutoFit/>
          </a:bodyPr>
          <a:lstStyle/>
          <a:p>
            <a:r>
              <a:rPr lang="en-US" sz="3200" dirty="0"/>
              <a:t>Estimate the </a:t>
            </a:r>
            <a:r>
              <a:rPr lang="en-US" sz="3200" b="1" i="1" dirty="0"/>
              <a:t>mean</a:t>
            </a:r>
            <a:r>
              <a:rPr lang="en-US" sz="3200" dirty="0"/>
              <a:t> using the PERT formula:</a:t>
            </a:r>
          </a:p>
        </p:txBody>
      </p:sp>
      <mc:AlternateContent xmlns:mc="http://schemas.openxmlformats.org/markup-compatibility/2006" xmlns:a14="http://schemas.microsoft.com/office/drawing/2010/main">
        <mc:Choice Requires="a14">
          <p:sp>
            <p:nvSpPr>
              <p:cNvPr id="5" name="Rectangle 4"/>
              <p:cNvSpPr/>
              <p:nvPr/>
            </p:nvSpPr>
            <p:spPr>
              <a:xfrm>
                <a:off x="1042737" y="2968347"/>
                <a:ext cx="7058526" cy="80906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i="1" smtClean="0">
                          <a:solidFill>
                            <a:srgbClr val="0033CC"/>
                          </a:solidFill>
                          <a:latin typeface="Cambria Math" panose="02040503050406030204" pitchFamily="18" charset="0"/>
                        </a:rPr>
                        <m:t>𝑃𝐸𝑅𝑇</m:t>
                      </m:r>
                      <m:r>
                        <a:rPr lang="en-US" sz="2400" i="0">
                          <a:solidFill>
                            <a:srgbClr val="0033CC"/>
                          </a:solidFill>
                          <a:latin typeface="Cambria Math" panose="02040503050406030204" pitchFamily="18" charset="0"/>
                        </a:rPr>
                        <m:t>= </m:t>
                      </m:r>
                      <m:f>
                        <m:fPr>
                          <m:ctrlPr>
                            <a:rPr lang="en-US" sz="2400" i="1">
                              <a:solidFill>
                                <a:srgbClr val="0033CC"/>
                              </a:solidFill>
                              <a:latin typeface="Cambria Math" panose="02040503050406030204" pitchFamily="18" charset="0"/>
                            </a:rPr>
                          </m:ctrlPr>
                        </m:fPr>
                        <m:num>
                          <m:r>
                            <a:rPr lang="en-US" sz="2400" i="1">
                              <a:solidFill>
                                <a:srgbClr val="0033CC"/>
                              </a:solidFill>
                              <a:latin typeface="Cambria Math" panose="02040503050406030204" pitchFamily="18" charset="0"/>
                            </a:rPr>
                            <m:t>𝑀𝑖𝑛𝑖𝑚𝑢𝑚</m:t>
                          </m:r>
                          <m:r>
                            <a:rPr lang="en-US" sz="2400" i="0">
                              <a:solidFill>
                                <a:srgbClr val="0033CC"/>
                              </a:solidFill>
                              <a:latin typeface="Cambria Math" panose="02040503050406030204" pitchFamily="18" charset="0"/>
                            </a:rPr>
                            <m:t>+4</m:t>
                          </m:r>
                          <m:d>
                            <m:dPr>
                              <m:ctrlPr>
                                <a:rPr lang="en-US" sz="2400" i="1">
                                  <a:solidFill>
                                    <a:srgbClr val="0033CC"/>
                                  </a:solidFill>
                                  <a:latin typeface="Cambria Math" panose="02040503050406030204" pitchFamily="18" charset="0"/>
                                </a:rPr>
                              </m:ctrlPr>
                            </m:dPr>
                            <m:e>
                              <m:r>
                                <a:rPr lang="en-US" sz="2400" i="1">
                                  <a:solidFill>
                                    <a:srgbClr val="0033CC"/>
                                  </a:solidFill>
                                  <a:latin typeface="Cambria Math" panose="02040503050406030204" pitchFamily="18" charset="0"/>
                                </a:rPr>
                                <m:t>𝑀𝑜𝑠𝑡</m:t>
                              </m:r>
                              <m:r>
                                <a:rPr lang="en-US" sz="2400" i="0">
                                  <a:solidFill>
                                    <a:srgbClr val="0033CC"/>
                                  </a:solidFill>
                                  <a:latin typeface="Cambria Math" panose="02040503050406030204" pitchFamily="18" charset="0"/>
                                </a:rPr>
                                <m:t> </m:t>
                              </m:r>
                              <m:r>
                                <a:rPr lang="en-US" sz="2400" i="1">
                                  <a:solidFill>
                                    <a:srgbClr val="0033CC"/>
                                  </a:solidFill>
                                  <a:latin typeface="Cambria Math" panose="02040503050406030204" pitchFamily="18" charset="0"/>
                                </a:rPr>
                                <m:t>𝐿𝑖𝑘𝑒𝑙𝑦</m:t>
                              </m:r>
                            </m:e>
                          </m:d>
                          <m:r>
                            <a:rPr lang="en-US" sz="2400" i="0">
                              <a:solidFill>
                                <a:srgbClr val="0033CC"/>
                              </a:solidFill>
                              <a:latin typeface="Cambria Math" panose="02040503050406030204" pitchFamily="18" charset="0"/>
                            </a:rPr>
                            <m:t>+</m:t>
                          </m:r>
                          <m:r>
                            <a:rPr lang="en-US" sz="2400" i="1">
                              <a:solidFill>
                                <a:srgbClr val="0033CC"/>
                              </a:solidFill>
                              <a:latin typeface="Cambria Math" panose="02040503050406030204" pitchFamily="18" charset="0"/>
                            </a:rPr>
                            <m:t>𝑀𝑎𝑥𝑖𝑚𝑢𝑚</m:t>
                          </m:r>
                        </m:num>
                        <m:den>
                          <m:r>
                            <a:rPr lang="en-US" sz="2400" i="0">
                              <a:solidFill>
                                <a:srgbClr val="0033CC"/>
                              </a:solidFill>
                              <a:latin typeface="Cambria Math" panose="02040503050406030204" pitchFamily="18" charset="0"/>
                            </a:rPr>
                            <m:t>6</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042737" y="2968347"/>
                <a:ext cx="7058526" cy="809068"/>
              </a:xfrm>
              <a:prstGeom prst="rect">
                <a:avLst/>
              </a:prstGeom>
              <a:blipFill rotWithShape="0">
                <a:blip r:embed="rId3"/>
                <a:stretch>
                  <a:fillRect/>
                </a:stretch>
              </a:blipFill>
            </p:spPr>
            <p:txBody>
              <a:bodyPr/>
              <a:lstStyle/>
              <a:p>
                <a:r>
                  <a:rPr lang="en-US">
                    <a:noFill/>
                  </a:rPr>
                  <a:t> </a:t>
                </a:r>
              </a:p>
            </p:txBody>
          </p:sp>
        </mc:Fallback>
      </mc:AlternateContent>
      <p:sp>
        <p:nvSpPr>
          <p:cNvPr id="6" name="TextBox 5"/>
          <p:cNvSpPr txBox="1"/>
          <p:nvPr/>
        </p:nvSpPr>
        <p:spPr>
          <a:xfrm>
            <a:off x="704945" y="4648200"/>
            <a:ext cx="7677055" cy="1200329"/>
          </a:xfrm>
          <a:prstGeom prst="rect">
            <a:avLst/>
          </a:prstGeom>
          <a:noFill/>
        </p:spPr>
        <p:txBody>
          <a:bodyPr wrap="square" rtlCol="0">
            <a:spAutoFit/>
          </a:bodyPr>
          <a:lstStyle/>
          <a:p>
            <a:r>
              <a:rPr lang="en-US" b="1" dirty="0"/>
              <a:t>Note</a:t>
            </a:r>
            <a:r>
              <a:rPr lang="en-US" dirty="0"/>
              <a:t>:  If the uncertainty is perfectly bell-shaped, the mean would be equal to the mode (most likely outcome) and median; however, most uncertainties are skewed, either to the left or to the right.  So, in most instances, </a:t>
            </a:r>
            <a:r>
              <a:rPr lang="en-US" i="1" dirty="0">
                <a:solidFill>
                  <a:srgbClr val="0000FF"/>
                </a:solidFill>
              </a:rPr>
              <a:t>the </a:t>
            </a:r>
            <a:r>
              <a:rPr lang="en-US" i="1" dirty="0">
                <a:solidFill>
                  <a:srgbClr val="C00000"/>
                </a:solidFill>
              </a:rPr>
              <a:t>mean</a:t>
            </a:r>
            <a:r>
              <a:rPr lang="en-US" i="1" dirty="0">
                <a:solidFill>
                  <a:srgbClr val="0000FF"/>
                </a:solidFill>
              </a:rPr>
              <a:t> will be different than the </a:t>
            </a:r>
            <a:r>
              <a:rPr lang="en-US" i="1" dirty="0">
                <a:solidFill>
                  <a:srgbClr val="C00000"/>
                </a:solidFill>
              </a:rPr>
              <a:t>mode</a:t>
            </a:r>
            <a:r>
              <a:rPr lang="en-US" i="1" dirty="0">
                <a:solidFill>
                  <a:srgbClr val="0000FF"/>
                </a:solidFill>
              </a:rPr>
              <a:t> and </a:t>
            </a:r>
            <a:r>
              <a:rPr lang="en-US" i="1" dirty="0">
                <a:solidFill>
                  <a:srgbClr val="C00000"/>
                </a:solidFill>
              </a:rPr>
              <a:t>median.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500001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Three – Render a Subjective Judgment</a:t>
            </a:r>
          </a:p>
        </p:txBody>
      </p:sp>
      <p:sp>
        <p:nvSpPr>
          <p:cNvPr id="4" name="TextBox 3"/>
          <p:cNvSpPr txBox="1"/>
          <p:nvPr/>
        </p:nvSpPr>
        <p:spPr>
          <a:xfrm>
            <a:off x="363936" y="1868600"/>
            <a:ext cx="8657230" cy="523220"/>
          </a:xfrm>
          <a:prstGeom prst="rect">
            <a:avLst/>
          </a:prstGeom>
          <a:noFill/>
        </p:spPr>
        <p:txBody>
          <a:bodyPr wrap="square" rtlCol="0">
            <a:spAutoFit/>
          </a:bodyPr>
          <a:lstStyle/>
          <a:p>
            <a:r>
              <a:rPr lang="en-US" sz="2800" dirty="0"/>
              <a:t>How </a:t>
            </a:r>
            <a:r>
              <a:rPr lang="en-US" sz="2800" b="1" dirty="0"/>
              <a:t>confident</a:t>
            </a:r>
            <a:r>
              <a:rPr lang="en-US" sz="2800" dirty="0"/>
              <a:t> are you in your </a:t>
            </a:r>
            <a:r>
              <a:rPr lang="en-US" sz="2800" i="1" dirty="0">
                <a:solidFill>
                  <a:srgbClr val="C00000"/>
                </a:solidFill>
              </a:rPr>
              <a:t>most likely </a:t>
            </a:r>
            <a:r>
              <a:rPr lang="en-US" sz="2800" dirty="0"/>
              <a:t>outcome?</a:t>
            </a:r>
          </a:p>
        </p:txBody>
      </p:sp>
      <p:sp>
        <p:nvSpPr>
          <p:cNvPr id="5" name="TextBox 4"/>
          <p:cNvSpPr txBox="1"/>
          <p:nvPr/>
        </p:nvSpPr>
        <p:spPr>
          <a:xfrm>
            <a:off x="1383631" y="2647345"/>
            <a:ext cx="5023846"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08000"/>
                </a:solidFill>
              </a:rPr>
              <a:t>Nearly certain</a:t>
            </a:r>
          </a:p>
          <a:p>
            <a:pPr marL="285750" indent="-285750">
              <a:buFont typeface="Arial" panose="020B0604020202020204" pitchFamily="34" charset="0"/>
              <a:buChar char="•"/>
            </a:pPr>
            <a:r>
              <a:rPr lang="en-US" sz="2800" dirty="0">
                <a:solidFill>
                  <a:srgbClr val="008000"/>
                </a:solidFill>
              </a:rPr>
              <a:t>High </a:t>
            </a:r>
            <a:r>
              <a:rPr lang="en-US" sz="2800" dirty="0"/>
              <a:t>confidence</a:t>
            </a:r>
          </a:p>
          <a:p>
            <a:pPr marL="285750" indent="-285750">
              <a:buFont typeface="Arial" panose="020B0604020202020204" pitchFamily="34" charset="0"/>
              <a:buChar char="•"/>
            </a:pPr>
            <a:r>
              <a:rPr lang="en-US" sz="2800" dirty="0">
                <a:solidFill>
                  <a:srgbClr val="008000"/>
                </a:solidFill>
              </a:rPr>
              <a:t>Medium-high </a:t>
            </a:r>
            <a:r>
              <a:rPr lang="en-US" sz="2800" dirty="0"/>
              <a:t>confidence</a:t>
            </a:r>
          </a:p>
          <a:p>
            <a:pPr marL="285750" indent="-285750">
              <a:buFont typeface="Arial" panose="020B0604020202020204" pitchFamily="34" charset="0"/>
              <a:buChar char="•"/>
            </a:pPr>
            <a:r>
              <a:rPr lang="en-US" sz="2800" dirty="0">
                <a:solidFill>
                  <a:srgbClr val="008000"/>
                </a:solidFill>
              </a:rPr>
              <a:t>Medium-low </a:t>
            </a:r>
            <a:r>
              <a:rPr lang="en-US" sz="2800" dirty="0"/>
              <a:t>confidence</a:t>
            </a:r>
          </a:p>
          <a:p>
            <a:pPr marL="285750" indent="-285750">
              <a:buFont typeface="Arial" panose="020B0604020202020204" pitchFamily="34" charset="0"/>
              <a:buChar char="•"/>
            </a:pPr>
            <a:r>
              <a:rPr lang="en-US" sz="2800" dirty="0">
                <a:solidFill>
                  <a:srgbClr val="008000"/>
                </a:solidFill>
              </a:rPr>
              <a:t>Low </a:t>
            </a:r>
            <a:r>
              <a:rPr lang="en-US" sz="2800" dirty="0"/>
              <a:t>confidence</a:t>
            </a:r>
          </a:p>
          <a:p>
            <a:pPr marL="285750" indent="-285750">
              <a:buFont typeface="Arial" panose="020B0604020202020204" pitchFamily="34" charset="0"/>
              <a:buChar char="•"/>
            </a:pPr>
            <a:r>
              <a:rPr lang="en-US" sz="2800" dirty="0">
                <a:solidFill>
                  <a:srgbClr val="008000"/>
                </a:solidFill>
              </a:rPr>
              <a:t>Guesstimate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354075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Three – Render a Subjective Judgment</a:t>
            </a:r>
          </a:p>
        </p:txBody>
      </p:sp>
      <p:pic>
        <p:nvPicPr>
          <p:cNvPr id="1026" name="Picture 2" descr="http://en.casinoz.me/userfiles/Koles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427" y="1586552"/>
            <a:ext cx="6092019" cy="45690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216566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6" name="Chart 5"/>
          <p:cNvGraphicFramePr>
            <a:graphicFrameLocks/>
          </p:cNvGraphicFramePr>
          <p:nvPr>
            <p:extLst>
              <p:ext uri="{D42A27DB-BD31-4B8C-83A1-F6EECF244321}">
                <p14:modId xmlns:p14="http://schemas.microsoft.com/office/powerpoint/2010/main" val="4094879588"/>
              </p:ext>
            </p:extLst>
          </p:nvPr>
        </p:nvGraphicFramePr>
        <p:xfrm>
          <a:off x="1596570" y="1620772"/>
          <a:ext cx="5950860"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9" name="Notched Right Arrow 8"/>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Flowchart: Connector 9"/>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1026946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Near Certainty (1-98-1)</a:t>
            </a:r>
          </a:p>
        </p:txBody>
      </p:sp>
      <p:graphicFrame>
        <p:nvGraphicFramePr>
          <p:cNvPr id="6" name="Chart 5"/>
          <p:cNvGraphicFramePr>
            <a:graphicFrameLocks/>
          </p:cNvGraphicFramePr>
          <p:nvPr>
            <p:extLst>
              <p:ext uri="{D42A27DB-BD31-4B8C-83A1-F6EECF244321}">
                <p14:modId xmlns:p14="http://schemas.microsoft.com/office/powerpoint/2010/main" val="4094879588"/>
              </p:ext>
            </p:extLst>
          </p:nvPr>
        </p:nvGraphicFramePr>
        <p:xfrm>
          <a:off x="1596570" y="1620772"/>
          <a:ext cx="5950860"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9" name="Notched Right Arrow 8"/>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Flowchart: Connector 9"/>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3590709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22511" y="1790700"/>
            <a:ext cx="3732111" cy="2862322"/>
          </a:xfrm>
          <a:prstGeom prst="rect">
            <a:avLst/>
          </a:prstGeom>
          <a:noFill/>
        </p:spPr>
        <p:txBody>
          <a:bodyPr wrap="none" rtlCol="0">
            <a:spAutoFit/>
          </a:bodyPr>
          <a:lstStyle/>
          <a:p>
            <a:pPr algn="ctr"/>
            <a:r>
              <a:rPr lang="en-US" sz="4800" b="1" dirty="0"/>
              <a:t>What</a:t>
            </a:r>
            <a:r>
              <a:rPr lang="en-US" sz="4000" dirty="0"/>
              <a:t> Is Your </a:t>
            </a:r>
            <a:br>
              <a:rPr lang="en-US" sz="3200" dirty="0"/>
            </a:br>
            <a:r>
              <a:rPr lang="en-US" sz="7200" b="1" dirty="0">
                <a:solidFill>
                  <a:srgbClr val="FF0000"/>
                </a:solidFill>
              </a:rPr>
              <a:t>C</a:t>
            </a:r>
            <a:r>
              <a:rPr lang="en-US" sz="7200" b="1" dirty="0">
                <a:solidFill>
                  <a:srgbClr val="0000FF"/>
                </a:solidFill>
              </a:rPr>
              <a:t>O</a:t>
            </a:r>
            <a:r>
              <a:rPr lang="en-US" sz="7200" b="1" dirty="0">
                <a:solidFill>
                  <a:srgbClr val="00CC00"/>
                </a:solidFill>
              </a:rPr>
              <a:t>L</a:t>
            </a:r>
            <a:r>
              <a:rPr lang="en-US" sz="7200" b="1" dirty="0">
                <a:solidFill>
                  <a:srgbClr val="F58821"/>
                </a:solidFill>
              </a:rPr>
              <a:t>O</a:t>
            </a:r>
            <a:r>
              <a:rPr lang="en-US" sz="7200" b="1" dirty="0">
                <a:solidFill>
                  <a:srgbClr val="6600CC"/>
                </a:solidFill>
              </a:rPr>
              <a:t>R</a:t>
            </a:r>
            <a:r>
              <a:rPr lang="en-US" sz="6000" b="1" dirty="0"/>
              <a:t> </a:t>
            </a:r>
          </a:p>
          <a:p>
            <a:pPr algn="ctr"/>
            <a:r>
              <a:rPr lang="en-US" sz="6000" dirty="0"/>
              <a:t>Energy?</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436379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5" name="Chart 4"/>
          <p:cNvGraphicFramePr>
            <a:graphicFrameLocks/>
          </p:cNvGraphicFramePr>
          <p:nvPr>
            <p:extLst>
              <p:ext uri="{D42A27DB-BD31-4B8C-83A1-F6EECF244321}">
                <p14:modId xmlns:p14="http://schemas.microsoft.com/office/powerpoint/2010/main" val="2727690250"/>
              </p:ext>
            </p:extLst>
          </p:nvPr>
        </p:nvGraphicFramePr>
        <p:xfrm>
          <a:off x="1783947" y="1755683"/>
          <a:ext cx="5576106"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70678" y="3344449"/>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542018" y="3592616"/>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2442608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Guesstimate (33-34-33)</a:t>
            </a:r>
          </a:p>
        </p:txBody>
      </p:sp>
      <p:graphicFrame>
        <p:nvGraphicFramePr>
          <p:cNvPr id="5" name="Chart 4"/>
          <p:cNvGraphicFramePr>
            <a:graphicFrameLocks/>
          </p:cNvGraphicFramePr>
          <p:nvPr>
            <p:extLst>
              <p:ext uri="{D42A27DB-BD31-4B8C-83A1-F6EECF244321}">
                <p14:modId xmlns:p14="http://schemas.microsoft.com/office/powerpoint/2010/main" val="2727690250"/>
              </p:ext>
            </p:extLst>
          </p:nvPr>
        </p:nvGraphicFramePr>
        <p:xfrm>
          <a:off x="1783947" y="1755683"/>
          <a:ext cx="5576106"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70678" y="3344449"/>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542018" y="3592616"/>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1573916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4" name="Chart 3"/>
          <p:cNvGraphicFramePr>
            <a:graphicFrameLocks/>
          </p:cNvGraphicFramePr>
          <p:nvPr>
            <p:extLst>
              <p:ext uri="{D42A27DB-BD31-4B8C-83A1-F6EECF244321}">
                <p14:modId xmlns:p14="http://schemas.microsoft.com/office/powerpoint/2010/main" val="2547583033"/>
              </p:ext>
            </p:extLst>
          </p:nvPr>
        </p:nvGraphicFramePr>
        <p:xfrm>
          <a:off x="1379095" y="1648919"/>
          <a:ext cx="6280879" cy="436213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18214"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433281" y="345770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643666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 Confidence (4-92-4)</a:t>
            </a:r>
          </a:p>
        </p:txBody>
      </p:sp>
      <p:graphicFrame>
        <p:nvGraphicFramePr>
          <p:cNvPr id="4" name="Chart 3"/>
          <p:cNvGraphicFramePr>
            <a:graphicFrameLocks/>
          </p:cNvGraphicFramePr>
          <p:nvPr>
            <p:extLst>
              <p:ext uri="{D42A27DB-BD31-4B8C-83A1-F6EECF244321}">
                <p14:modId xmlns:p14="http://schemas.microsoft.com/office/powerpoint/2010/main" val="2547583033"/>
              </p:ext>
            </p:extLst>
          </p:nvPr>
        </p:nvGraphicFramePr>
        <p:xfrm>
          <a:off x="1379095" y="1648919"/>
          <a:ext cx="6280879" cy="436213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18214"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433281" y="345770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19438574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5" name="Chart 4"/>
          <p:cNvGraphicFramePr>
            <a:graphicFrameLocks/>
          </p:cNvGraphicFramePr>
          <p:nvPr>
            <p:extLst>
              <p:ext uri="{D42A27DB-BD31-4B8C-83A1-F6EECF244321}">
                <p14:modId xmlns:p14="http://schemas.microsoft.com/office/powerpoint/2010/main" val="628219800"/>
              </p:ext>
            </p:extLst>
          </p:nvPr>
        </p:nvGraphicFramePr>
        <p:xfrm>
          <a:off x="1761461" y="1650752"/>
          <a:ext cx="5621077"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40885367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Medium-High Confidence (8-84-8)</a:t>
            </a:r>
          </a:p>
        </p:txBody>
      </p:sp>
      <p:graphicFrame>
        <p:nvGraphicFramePr>
          <p:cNvPr id="5" name="Chart 4"/>
          <p:cNvGraphicFramePr>
            <a:graphicFrameLocks/>
          </p:cNvGraphicFramePr>
          <p:nvPr>
            <p:extLst>
              <p:ext uri="{D42A27DB-BD31-4B8C-83A1-F6EECF244321}">
                <p14:modId xmlns:p14="http://schemas.microsoft.com/office/powerpoint/2010/main" val="628219800"/>
              </p:ext>
            </p:extLst>
          </p:nvPr>
        </p:nvGraphicFramePr>
        <p:xfrm>
          <a:off x="1761461" y="1650752"/>
          <a:ext cx="5621077"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7876573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6" name="Chart 5"/>
          <p:cNvGraphicFramePr>
            <a:graphicFrameLocks/>
          </p:cNvGraphicFramePr>
          <p:nvPr>
            <p:extLst>
              <p:ext uri="{D42A27DB-BD31-4B8C-83A1-F6EECF244321}">
                <p14:modId xmlns:p14="http://schemas.microsoft.com/office/powerpoint/2010/main" val="3935366913"/>
              </p:ext>
            </p:extLst>
          </p:nvPr>
        </p:nvGraphicFramePr>
        <p:xfrm>
          <a:off x="1813927" y="1680732"/>
          <a:ext cx="5516146"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9" name="Notched Right Arrow 8"/>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Flowchart: Connector 9"/>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4074550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Medium-Low Confidence (15-70-15)</a:t>
            </a:r>
          </a:p>
        </p:txBody>
      </p:sp>
      <p:graphicFrame>
        <p:nvGraphicFramePr>
          <p:cNvPr id="6" name="Chart 5"/>
          <p:cNvGraphicFramePr>
            <a:graphicFrameLocks/>
          </p:cNvGraphicFramePr>
          <p:nvPr>
            <p:extLst>
              <p:ext uri="{D42A27DB-BD31-4B8C-83A1-F6EECF244321}">
                <p14:modId xmlns:p14="http://schemas.microsoft.com/office/powerpoint/2010/main" val="3935366913"/>
              </p:ext>
            </p:extLst>
          </p:nvPr>
        </p:nvGraphicFramePr>
        <p:xfrm>
          <a:off x="1813927" y="1680732"/>
          <a:ext cx="5516146" cy="4360303"/>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9" name="Notched Right Arrow 8"/>
          <p:cNvSpPr/>
          <p:nvPr/>
        </p:nvSpPr>
        <p:spPr bwMode="auto">
          <a:xfrm rot="2138296">
            <a:off x="3270679" y="325949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0" name="Flowchart: Connector 9"/>
          <p:cNvSpPr/>
          <p:nvPr/>
        </p:nvSpPr>
        <p:spPr bwMode="auto">
          <a:xfrm>
            <a:off x="4448271" y="3442714"/>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36075293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Certain Are You?</a:t>
            </a:r>
          </a:p>
        </p:txBody>
      </p:sp>
      <p:graphicFrame>
        <p:nvGraphicFramePr>
          <p:cNvPr id="4" name="Chart 3"/>
          <p:cNvGraphicFramePr>
            <a:graphicFrameLocks/>
          </p:cNvGraphicFramePr>
          <p:nvPr>
            <p:extLst>
              <p:ext uri="{D42A27DB-BD31-4B8C-83A1-F6EECF244321}">
                <p14:modId xmlns:p14="http://schemas.microsoft.com/office/powerpoint/2010/main" val="3619203857"/>
              </p:ext>
            </p:extLst>
          </p:nvPr>
        </p:nvGraphicFramePr>
        <p:xfrm>
          <a:off x="1753966" y="1740694"/>
          <a:ext cx="5636067" cy="4330322"/>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42198" y="335093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527029" y="3592615"/>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5880534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 Confidence (25-50-25)</a:t>
            </a:r>
          </a:p>
        </p:txBody>
      </p:sp>
      <p:graphicFrame>
        <p:nvGraphicFramePr>
          <p:cNvPr id="4" name="Chart 3"/>
          <p:cNvGraphicFramePr>
            <a:graphicFrameLocks/>
          </p:cNvGraphicFramePr>
          <p:nvPr>
            <p:extLst>
              <p:ext uri="{D42A27DB-BD31-4B8C-83A1-F6EECF244321}">
                <p14:modId xmlns:p14="http://schemas.microsoft.com/office/powerpoint/2010/main" val="3619203857"/>
              </p:ext>
            </p:extLst>
          </p:nvPr>
        </p:nvGraphicFramePr>
        <p:xfrm>
          <a:off x="1753966" y="1740694"/>
          <a:ext cx="5636067" cy="4330322"/>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8" name="Notched Right Arrow 7"/>
          <p:cNvSpPr/>
          <p:nvPr/>
        </p:nvSpPr>
        <p:spPr bwMode="auto">
          <a:xfrm rot="2138296">
            <a:off x="3242198" y="3350930"/>
            <a:ext cx="2602641" cy="606290"/>
          </a:xfrm>
          <a:prstGeom prst="notchedRightArrow">
            <a:avLst>
              <a:gd name="adj1" fmla="val 42204"/>
              <a:gd name="adj2" fmla="val 61935"/>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9" name="Flowchart: Connector 8"/>
          <p:cNvSpPr/>
          <p:nvPr/>
        </p:nvSpPr>
        <p:spPr bwMode="auto">
          <a:xfrm>
            <a:off x="4527029" y="3592615"/>
            <a:ext cx="168699" cy="169916"/>
          </a:xfrm>
          <a:prstGeom prst="flowChartConnector">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805850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Your Color Energy?</a:t>
            </a:r>
          </a:p>
        </p:txBody>
      </p:sp>
      <p:sp>
        <p:nvSpPr>
          <p:cNvPr id="5" name="Rectangle 4"/>
          <p:cNvSpPr/>
          <p:nvPr/>
        </p:nvSpPr>
        <p:spPr>
          <a:xfrm>
            <a:off x="1536700" y="1790700"/>
            <a:ext cx="2863516" cy="1796715"/>
          </a:xfrm>
          <a:prstGeom prst="rect">
            <a:avLst/>
          </a:prstGeom>
          <a:solidFill>
            <a:srgbClr val="0033CC"/>
          </a:solidFill>
          <a:ln w="9525" cap="flat" cmpd="sng" algn="ctr">
            <a:solidFill>
              <a:srgbClr val="53548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rPr>
              <a:t>Give Me the Details</a:t>
            </a:r>
          </a:p>
        </p:txBody>
      </p:sp>
      <p:sp>
        <p:nvSpPr>
          <p:cNvPr id="6" name="Rectangle 5"/>
          <p:cNvSpPr/>
          <p:nvPr/>
        </p:nvSpPr>
        <p:spPr>
          <a:xfrm>
            <a:off x="1536700" y="4039269"/>
            <a:ext cx="2863516" cy="1796715"/>
          </a:xfrm>
          <a:prstGeom prst="rect">
            <a:avLst/>
          </a:prstGeom>
          <a:solidFill>
            <a:srgbClr val="009900"/>
          </a:solidFill>
          <a:ln w="9525" cap="flat" cmpd="sng" algn="ctr">
            <a:solidFill>
              <a:srgbClr val="53548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rPr>
              <a:t>Show Me </a:t>
            </a:r>
            <a:br>
              <a:rPr kumimoji="0" lang="en-US" sz="3200" b="1" i="0" u="none" strike="noStrike" kern="0" cap="none" spc="0" normalizeH="0" baseline="0" noProof="0" dirty="0">
                <a:ln>
                  <a:noFill/>
                </a:ln>
                <a:solidFill>
                  <a:prstClr val="white"/>
                </a:solidFill>
                <a:effectLst/>
                <a:uLnTx/>
                <a:uFillTx/>
                <a:latin typeface="Calibri"/>
                <a:ea typeface="+mn-ea"/>
                <a:cs typeface="+mn-cs"/>
              </a:rPr>
            </a:br>
            <a:r>
              <a:rPr kumimoji="0" lang="en-US" sz="3200" b="1" i="0" u="none" strike="noStrike" kern="0" cap="none" spc="0" normalizeH="0" baseline="0" noProof="0" dirty="0">
                <a:ln>
                  <a:noFill/>
                </a:ln>
                <a:solidFill>
                  <a:prstClr val="white"/>
                </a:solidFill>
                <a:effectLst/>
                <a:uLnTx/>
                <a:uFillTx/>
                <a:latin typeface="Calibri"/>
                <a:ea typeface="+mn-ea"/>
                <a:cs typeface="+mn-cs"/>
              </a:rPr>
              <a:t>You Care</a:t>
            </a:r>
          </a:p>
        </p:txBody>
      </p:sp>
      <p:sp>
        <p:nvSpPr>
          <p:cNvPr id="7" name="Rectangle 6"/>
          <p:cNvSpPr/>
          <p:nvPr/>
        </p:nvSpPr>
        <p:spPr>
          <a:xfrm>
            <a:off x="4890838" y="4039269"/>
            <a:ext cx="2863516" cy="1796715"/>
          </a:xfrm>
          <a:prstGeom prst="rect">
            <a:avLst/>
          </a:prstGeom>
          <a:solidFill>
            <a:srgbClr val="FFFF00"/>
          </a:solidFill>
          <a:ln w="9525" cap="flat" cmpd="sng" algn="ctr">
            <a:solidFill>
              <a:srgbClr val="53548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DEDEDE">
                    <a:lumMod val="25000"/>
                  </a:srgbClr>
                </a:solidFill>
                <a:effectLst/>
                <a:uLnTx/>
                <a:uFillTx/>
                <a:latin typeface="Calibri"/>
                <a:ea typeface="+mn-ea"/>
                <a:cs typeface="+mn-cs"/>
              </a:rPr>
              <a:t>Involve Me</a:t>
            </a:r>
          </a:p>
        </p:txBody>
      </p:sp>
      <p:sp>
        <p:nvSpPr>
          <p:cNvPr id="8" name="Rectangle 7"/>
          <p:cNvSpPr/>
          <p:nvPr/>
        </p:nvSpPr>
        <p:spPr>
          <a:xfrm>
            <a:off x="4890838" y="1790699"/>
            <a:ext cx="2863516" cy="1796715"/>
          </a:xfrm>
          <a:prstGeom prst="rect">
            <a:avLst/>
          </a:prstGeom>
          <a:solidFill>
            <a:srgbClr val="FF0000"/>
          </a:solidFill>
          <a:ln w="9525" cap="flat" cmpd="sng" algn="ctr">
            <a:solidFill>
              <a:srgbClr val="53548A">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rPr>
              <a:t>Be Brief,</a:t>
            </a:r>
            <a:br>
              <a:rPr kumimoji="0" lang="en-US" sz="3200" b="1" i="0" u="none" strike="noStrike" kern="0" cap="none" spc="0" normalizeH="0" baseline="0" noProof="0" dirty="0">
                <a:ln>
                  <a:noFill/>
                </a:ln>
                <a:solidFill>
                  <a:prstClr val="white"/>
                </a:solidFill>
                <a:effectLst/>
                <a:uLnTx/>
                <a:uFillTx/>
                <a:latin typeface="Calibri"/>
                <a:ea typeface="+mn-ea"/>
                <a:cs typeface="+mn-cs"/>
              </a:rPr>
            </a:br>
            <a:r>
              <a:rPr kumimoji="0" lang="en-US" sz="3200" b="1" i="0" u="none" strike="noStrike" kern="0" cap="none" spc="0" normalizeH="0" baseline="0" noProof="0" dirty="0">
                <a:ln>
                  <a:noFill/>
                </a:ln>
                <a:solidFill>
                  <a:prstClr val="white"/>
                </a:solidFill>
                <a:effectLst/>
                <a:uLnTx/>
                <a:uFillTx/>
                <a:latin typeface="Calibri"/>
                <a:ea typeface="+mn-ea"/>
                <a:cs typeface="+mn-cs"/>
              </a:rPr>
              <a:t>Be Bright, </a:t>
            </a:r>
            <a:br>
              <a:rPr kumimoji="0" lang="en-US" sz="3200" b="1" i="0" u="none" strike="noStrike" kern="0" cap="none" spc="0" normalizeH="0" baseline="0" noProof="0" dirty="0">
                <a:ln>
                  <a:noFill/>
                </a:ln>
                <a:solidFill>
                  <a:prstClr val="white"/>
                </a:solidFill>
                <a:effectLst/>
                <a:uLnTx/>
                <a:uFillTx/>
                <a:latin typeface="Calibri"/>
                <a:ea typeface="+mn-ea"/>
                <a:cs typeface="+mn-cs"/>
              </a:rPr>
            </a:br>
            <a:r>
              <a:rPr kumimoji="0" lang="en-US" sz="3200" b="1" i="0" u="none" strike="noStrike" kern="0" cap="none" spc="0" normalizeH="0" baseline="0" noProof="0" dirty="0">
                <a:ln>
                  <a:noFill/>
                </a:ln>
                <a:solidFill>
                  <a:prstClr val="white"/>
                </a:solidFill>
                <a:effectLst/>
                <a:uLnTx/>
                <a:uFillTx/>
                <a:latin typeface="Calibri"/>
                <a:ea typeface="+mn-ea"/>
                <a:cs typeface="+mn-cs"/>
              </a:rPr>
              <a:t>Be Gone</a:t>
            </a:r>
          </a:p>
        </p:txBody>
      </p:sp>
      <p:sp>
        <p:nvSpPr>
          <p:cNvPr id="9" name="TextBox 8"/>
          <p:cNvSpPr txBox="1"/>
          <p:nvPr/>
        </p:nvSpPr>
        <p:spPr>
          <a:xfrm>
            <a:off x="3855688" y="6035364"/>
            <a:ext cx="3759200" cy="369332"/>
          </a:xfrm>
          <a:prstGeom prst="rect">
            <a:avLst/>
          </a:prstGeom>
          <a:noFill/>
        </p:spPr>
        <p:txBody>
          <a:bodyPr wrap="square" rtlCol="0">
            <a:spAutoFit/>
          </a:bodyPr>
          <a:lstStyle/>
          <a:p>
            <a:pPr fontAlgn="base">
              <a:spcBef>
                <a:spcPct val="0"/>
              </a:spcBef>
              <a:spcAft>
                <a:spcPct val="0"/>
              </a:spcAft>
            </a:pPr>
            <a:r>
              <a:rPr lang="en-US" dirty="0">
                <a:solidFill>
                  <a:prstClr val="black"/>
                </a:solidFill>
                <a:cs typeface="Arial" charset="0"/>
              </a:rPr>
              <a:t>Source:  http://www.insights.com/</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13980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SPERT Subjective Judgments</a:t>
            </a:r>
          </a:p>
        </p:txBody>
      </p:sp>
      <p:graphicFrame>
        <p:nvGraphicFramePr>
          <p:cNvPr id="4" name="Chart 3"/>
          <p:cNvGraphicFramePr>
            <a:graphicFrameLocks/>
          </p:cNvGraphicFramePr>
          <p:nvPr>
            <p:extLst>
              <p:ext uri="{D42A27DB-BD31-4B8C-83A1-F6EECF244321}">
                <p14:modId xmlns:p14="http://schemas.microsoft.com/office/powerpoint/2010/main" val="968381861"/>
              </p:ext>
            </p:extLst>
          </p:nvPr>
        </p:nvGraphicFramePr>
        <p:xfrm>
          <a:off x="1431690" y="1811723"/>
          <a:ext cx="1866158" cy="19568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870105443"/>
              </p:ext>
            </p:extLst>
          </p:nvPr>
        </p:nvGraphicFramePr>
        <p:xfrm>
          <a:off x="3755005" y="1811724"/>
          <a:ext cx="1933790" cy="19568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a:graphicFrameLocks/>
          </p:cNvGraphicFramePr>
          <p:nvPr>
            <p:extLst>
              <p:ext uri="{D42A27DB-BD31-4B8C-83A1-F6EECF244321}">
                <p14:modId xmlns:p14="http://schemas.microsoft.com/office/powerpoint/2010/main" val="500006233"/>
              </p:ext>
            </p:extLst>
          </p:nvPr>
        </p:nvGraphicFramePr>
        <p:xfrm>
          <a:off x="6209837" y="1765711"/>
          <a:ext cx="1886858" cy="20488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187114985"/>
              </p:ext>
            </p:extLst>
          </p:nvPr>
        </p:nvGraphicFramePr>
        <p:xfrm>
          <a:off x="3801938" y="3860549"/>
          <a:ext cx="1839924" cy="184861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30519162"/>
              </p:ext>
            </p:extLst>
          </p:nvPr>
        </p:nvGraphicFramePr>
        <p:xfrm>
          <a:off x="6162904" y="3860549"/>
          <a:ext cx="1933791" cy="184861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p:cNvGraphicFramePr>
            <a:graphicFrameLocks/>
          </p:cNvGraphicFramePr>
          <p:nvPr>
            <p:extLst>
              <p:ext uri="{D42A27DB-BD31-4B8C-83A1-F6EECF244321}">
                <p14:modId xmlns:p14="http://schemas.microsoft.com/office/powerpoint/2010/main" val="93091923"/>
              </p:ext>
            </p:extLst>
          </p:nvPr>
        </p:nvGraphicFramePr>
        <p:xfrm>
          <a:off x="1384758" y="3860549"/>
          <a:ext cx="1866158" cy="1848619"/>
        </p:xfrm>
        <a:graphic>
          <a:graphicData uri="http://schemas.openxmlformats.org/drawingml/2006/chart">
            <c:chart xmlns:c="http://schemas.openxmlformats.org/drawingml/2006/chart" xmlns:r="http://schemas.openxmlformats.org/officeDocument/2006/relationships" r:id="rId8"/>
          </a:graphicData>
        </a:graphic>
      </p:graphicFrame>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
        <p:nvSpPr>
          <p:cNvPr id="12" name="TextBox 11"/>
          <p:cNvSpPr txBox="1"/>
          <p:nvPr/>
        </p:nvSpPr>
        <p:spPr>
          <a:xfrm>
            <a:off x="1519522" y="1611823"/>
            <a:ext cx="1528997" cy="307777"/>
          </a:xfrm>
          <a:prstGeom prst="rect">
            <a:avLst/>
          </a:prstGeom>
          <a:noFill/>
        </p:spPr>
        <p:txBody>
          <a:bodyPr wrap="square" rtlCol="0">
            <a:spAutoFit/>
          </a:bodyPr>
          <a:lstStyle/>
          <a:p>
            <a:pPr algn="ctr"/>
            <a:r>
              <a:rPr lang="en-US" sz="1400" dirty="0"/>
              <a:t>Near Certainty</a:t>
            </a:r>
          </a:p>
        </p:txBody>
      </p:sp>
      <p:sp>
        <p:nvSpPr>
          <p:cNvPr id="13" name="TextBox 12"/>
          <p:cNvSpPr txBox="1"/>
          <p:nvPr/>
        </p:nvSpPr>
        <p:spPr>
          <a:xfrm>
            <a:off x="6500851" y="5555279"/>
            <a:ext cx="1301088" cy="307777"/>
          </a:xfrm>
          <a:prstGeom prst="rect">
            <a:avLst/>
          </a:prstGeom>
          <a:noFill/>
        </p:spPr>
        <p:txBody>
          <a:bodyPr wrap="square" rtlCol="0">
            <a:spAutoFit/>
          </a:bodyPr>
          <a:lstStyle/>
          <a:p>
            <a:pPr algn="ctr"/>
            <a:r>
              <a:rPr lang="en-US" sz="1400" dirty="0"/>
              <a:t>Guesstimate</a:t>
            </a:r>
          </a:p>
        </p:txBody>
      </p:sp>
      <p:sp>
        <p:nvSpPr>
          <p:cNvPr id="14" name="TextBox 13"/>
          <p:cNvSpPr txBox="1"/>
          <p:nvPr/>
        </p:nvSpPr>
        <p:spPr>
          <a:xfrm>
            <a:off x="3823740" y="1611823"/>
            <a:ext cx="1796320" cy="307777"/>
          </a:xfrm>
          <a:prstGeom prst="rect">
            <a:avLst/>
          </a:prstGeom>
          <a:noFill/>
        </p:spPr>
        <p:txBody>
          <a:bodyPr wrap="square" rtlCol="0">
            <a:spAutoFit/>
          </a:bodyPr>
          <a:lstStyle/>
          <a:p>
            <a:pPr algn="ctr"/>
            <a:r>
              <a:rPr lang="en-US" sz="1400" dirty="0"/>
              <a:t>High</a:t>
            </a:r>
          </a:p>
        </p:txBody>
      </p:sp>
      <p:sp>
        <p:nvSpPr>
          <p:cNvPr id="15" name="TextBox 14"/>
          <p:cNvSpPr txBox="1"/>
          <p:nvPr/>
        </p:nvSpPr>
        <p:spPr>
          <a:xfrm>
            <a:off x="6261861" y="1611823"/>
            <a:ext cx="1796320" cy="307777"/>
          </a:xfrm>
          <a:prstGeom prst="rect">
            <a:avLst/>
          </a:prstGeom>
          <a:noFill/>
        </p:spPr>
        <p:txBody>
          <a:bodyPr wrap="square" rtlCol="0">
            <a:spAutoFit/>
          </a:bodyPr>
          <a:lstStyle/>
          <a:p>
            <a:pPr algn="ctr"/>
            <a:r>
              <a:rPr lang="en-US" sz="1400" dirty="0"/>
              <a:t>Medium-High</a:t>
            </a:r>
          </a:p>
        </p:txBody>
      </p:sp>
      <p:sp>
        <p:nvSpPr>
          <p:cNvPr id="16" name="TextBox 15"/>
          <p:cNvSpPr txBox="1"/>
          <p:nvPr/>
        </p:nvSpPr>
        <p:spPr>
          <a:xfrm>
            <a:off x="1419677" y="5557012"/>
            <a:ext cx="1796320" cy="307777"/>
          </a:xfrm>
          <a:prstGeom prst="rect">
            <a:avLst/>
          </a:prstGeom>
          <a:noFill/>
        </p:spPr>
        <p:txBody>
          <a:bodyPr wrap="square" rtlCol="0">
            <a:spAutoFit/>
          </a:bodyPr>
          <a:lstStyle/>
          <a:p>
            <a:pPr algn="ctr"/>
            <a:r>
              <a:rPr lang="en-US" sz="1400" dirty="0"/>
              <a:t>Medium-Low</a:t>
            </a:r>
          </a:p>
        </p:txBody>
      </p:sp>
      <p:sp>
        <p:nvSpPr>
          <p:cNvPr id="17" name="TextBox 16"/>
          <p:cNvSpPr txBox="1"/>
          <p:nvPr/>
        </p:nvSpPr>
        <p:spPr>
          <a:xfrm>
            <a:off x="3862709" y="5557717"/>
            <a:ext cx="1796320" cy="307777"/>
          </a:xfrm>
          <a:prstGeom prst="rect">
            <a:avLst/>
          </a:prstGeom>
          <a:noFill/>
        </p:spPr>
        <p:txBody>
          <a:bodyPr wrap="square" rtlCol="0">
            <a:spAutoFit/>
          </a:bodyPr>
          <a:lstStyle/>
          <a:p>
            <a:pPr algn="ctr"/>
            <a:r>
              <a:rPr lang="en-US" sz="1400" dirty="0"/>
              <a:t>Low</a:t>
            </a:r>
          </a:p>
        </p:txBody>
      </p:sp>
    </p:spTree>
    <p:extLst>
      <p:ext uri="{BB962C8B-B14F-4D97-AF65-F5344CB8AC3E}">
        <p14:creationId xmlns:p14="http://schemas.microsoft.com/office/powerpoint/2010/main" val="20784897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Three – Render a Subjective Judgment</a:t>
            </a:r>
          </a:p>
        </p:txBody>
      </p:sp>
      <p:sp>
        <p:nvSpPr>
          <p:cNvPr id="4" name="TextBox 3"/>
          <p:cNvSpPr txBox="1"/>
          <p:nvPr/>
        </p:nvSpPr>
        <p:spPr>
          <a:xfrm>
            <a:off x="363936" y="1868600"/>
            <a:ext cx="8657230" cy="523220"/>
          </a:xfrm>
          <a:prstGeom prst="rect">
            <a:avLst/>
          </a:prstGeom>
          <a:noFill/>
        </p:spPr>
        <p:txBody>
          <a:bodyPr wrap="square" rtlCol="0">
            <a:spAutoFit/>
          </a:bodyPr>
          <a:lstStyle/>
          <a:p>
            <a:r>
              <a:rPr lang="en-US" sz="2800" dirty="0"/>
              <a:t>How </a:t>
            </a:r>
            <a:r>
              <a:rPr lang="en-US" sz="2800" b="1" dirty="0"/>
              <a:t>confident</a:t>
            </a:r>
            <a:r>
              <a:rPr lang="en-US" sz="2800" dirty="0"/>
              <a:t> are you in your </a:t>
            </a:r>
            <a:r>
              <a:rPr lang="en-US" sz="2800" i="1" dirty="0">
                <a:solidFill>
                  <a:srgbClr val="C00000"/>
                </a:solidFill>
              </a:rPr>
              <a:t>most likely </a:t>
            </a:r>
            <a:r>
              <a:rPr lang="en-US" sz="2800" dirty="0"/>
              <a:t>outcome?</a:t>
            </a:r>
          </a:p>
        </p:txBody>
      </p:sp>
      <p:sp>
        <p:nvSpPr>
          <p:cNvPr id="5" name="TextBox 4"/>
          <p:cNvSpPr txBox="1"/>
          <p:nvPr/>
        </p:nvSpPr>
        <p:spPr>
          <a:xfrm>
            <a:off x="1383631" y="2647345"/>
            <a:ext cx="5023846"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08000"/>
                </a:solidFill>
              </a:rPr>
              <a:t>Nearly certain </a:t>
            </a:r>
            <a:r>
              <a:rPr lang="en-US" sz="2800" dirty="0">
                <a:solidFill>
                  <a:srgbClr val="0000FF"/>
                </a:solidFill>
              </a:rPr>
              <a:t>(1-98-1)</a:t>
            </a:r>
          </a:p>
          <a:p>
            <a:pPr marL="285750" indent="-285750">
              <a:buFont typeface="Arial" panose="020B0604020202020204" pitchFamily="34" charset="0"/>
              <a:buChar char="•"/>
            </a:pPr>
            <a:r>
              <a:rPr lang="en-US" sz="2800" dirty="0">
                <a:solidFill>
                  <a:srgbClr val="008000"/>
                </a:solidFill>
              </a:rPr>
              <a:t>High </a:t>
            </a:r>
            <a:r>
              <a:rPr lang="en-US" sz="2800" dirty="0"/>
              <a:t>confidence</a:t>
            </a:r>
          </a:p>
          <a:p>
            <a:pPr marL="285750" indent="-285750">
              <a:buFont typeface="Arial" panose="020B0604020202020204" pitchFamily="34" charset="0"/>
              <a:buChar char="•"/>
            </a:pPr>
            <a:r>
              <a:rPr lang="en-US" sz="2800" dirty="0">
                <a:solidFill>
                  <a:srgbClr val="008000"/>
                </a:solidFill>
              </a:rPr>
              <a:t>Medium-high </a:t>
            </a:r>
            <a:r>
              <a:rPr lang="en-US" sz="2800" dirty="0"/>
              <a:t>confidence</a:t>
            </a:r>
          </a:p>
          <a:p>
            <a:pPr marL="285750" indent="-285750">
              <a:buFont typeface="Arial" panose="020B0604020202020204" pitchFamily="34" charset="0"/>
              <a:buChar char="•"/>
            </a:pPr>
            <a:r>
              <a:rPr lang="en-US" sz="2800" dirty="0">
                <a:solidFill>
                  <a:srgbClr val="008000"/>
                </a:solidFill>
              </a:rPr>
              <a:t>Medium-low </a:t>
            </a:r>
            <a:r>
              <a:rPr lang="en-US" sz="2800" dirty="0"/>
              <a:t>confidence</a:t>
            </a:r>
          </a:p>
          <a:p>
            <a:pPr marL="285750" indent="-285750">
              <a:buFont typeface="Arial" panose="020B0604020202020204" pitchFamily="34" charset="0"/>
              <a:buChar char="•"/>
            </a:pPr>
            <a:r>
              <a:rPr lang="en-US" sz="2800" dirty="0">
                <a:solidFill>
                  <a:srgbClr val="008000"/>
                </a:solidFill>
              </a:rPr>
              <a:t>Low </a:t>
            </a:r>
            <a:r>
              <a:rPr lang="en-US" sz="2800" dirty="0"/>
              <a:t>confidence</a:t>
            </a:r>
          </a:p>
          <a:p>
            <a:pPr marL="285750" indent="-285750">
              <a:buFont typeface="Arial" panose="020B0604020202020204" pitchFamily="34" charset="0"/>
              <a:buChar char="•"/>
            </a:pPr>
            <a:r>
              <a:rPr lang="en-US" sz="2800" dirty="0">
                <a:solidFill>
                  <a:srgbClr val="008000"/>
                </a:solidFill>
              </a:rPr>
              <a:t>Guesstimate </a:t>
            </a:r>
            <a:r>
              <a:rPr lang="en-US" sz="2800" dirty="0">
                <a:solidFill>
                  <a:srgbClr val="0000FF"/>
                </a:solidFill>
              </a:rPr>
              <a:t>(33-34-33)</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242852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Three – Render a Subjective Judgment</a:t>
            </a:r>
          </a:p>
        </p:txBody>
      </p:sp>
      <p:sp>
        <p:nvSpPr>
          <p:cNvPr id="4" name="TextBox 3"/>
          <p:cNvSpPr txBox="1"/>
          <p:nvPr/>
        </p:nvSpPr>
        <p:spPr>
          <a:xfrm>
            <a:off x="363936" y="1868600"/>
            <a:ext cx="8657230" cy="523220"/>
          </a:xfrm>
          <a:prstGeom prst="rect">
            <a:avLst/>
          </a:prstGeom>
          <a:noFill/>
        </p:spPr>
        <p:txBody>
          <a:bodyPr wrap="square" rtlCol="0">
            <a:spAutoFit/>
          </a:bodyPr>
          <a:lstStyle/>
          <a:p>
            <a:r>
              <a:rPr lang="en-US" sz="2800" dirty="0"/>
              <a:t>How </a:t>
            </a:r>
            <a:r>
              <a:rPr lang="en-US" sz="2800" b="1" dirty="0"/>
              <a:t>confident</a:t>
            </a:r>
            <a:r>
              <a:rPr lang="en-US" sz="2800" dirty="0"/>
              <a:t> are you in your </a:t>
            </a:r>
            <a:r>
              <a:rPr lang="en-US" sz="2800" i="1" dirty="0">
                <a:solidFill>
                  <a:srgbClr val="C00000"/>
                </a:solidFill>
              </a:rPr>
              <a:t>most likely </a:t>
            </a:r>
            <a:r>
              <a:rPr lang="en-US" sz="2800" dirty="0"/>
              <a:t>outcome?</a:t>
            </a:r>
          </a:p>
        </p:txBody>
      </p:sp>
      <p:sp>
        <p:nvSpPr>
          <p:cNvPr id="5" name="TextBox 4"/>
          <p:cNvSpPr txBox="1"/>
          <p:nvPr/>
        </p:nvSpPr>
        <p:spPr>
          <a:xfrm>
            <a:off x="1383630" y="2647345"/>
            <a:ext cx="6381945"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08000"/>
                </a:solidFill>
              </a:rPr>
              <a:t>Nearly certain </a:t>
            </a:r>
            <a:r>
              <a:rPr lang="en-US" sz="2800" dirty="0">
                <a:solidFill>
                  <a:srgbClr val="0000FF"/>
                </a:solidFill>
              </a:rPr>
              <a:t>(1-98-1)</a:t>
            </a:r>
          </a:p>
          <a:p>
            <a:pPr marL="285750" indent="-285750">
              <a:buFont typeface="Arial" panose="020B0604020202020204" pitchFamily="34" charset="0"/>
              <a:buChar char="•"/>
            </a:pPr>
            <a:r>
              <a:rPr lang="en-US" sz="2800" dirty="0">
                <a:solidFill>
                  <a:srgbClr val="008000"/>
                </a:solidFill>
              </a:rPr>
              <a:t>High </a:t>
            </a:r>
            <a:r>
              <a:rPr lang="en-US" sz="2800" dirty="0"/>
              <a:t>confidence </a:t>
            </a:r>
            <a:r>
              <a:rPr lang="en-US" sz="2800" dirty="0">
                <a:solidFill>
                  <a:srgbClr val="0000FF"/>
                </a:solidFill>
              </a:rPr>
              <a:t>(4-92-4)</a:t>
            </a:r>
            <a:endParaRPr lang="en-US" sz="2800" dirty="0"/>
          </a:p>
          <a:p>
            <a:pPr marL="285750" indent="-285750">
              <a:buFont typeface="Arial" panose="020B0604020202020204" pitchFamily="34" charset="0"/>
              <a:buChar char="•"/>
            </a:pPr>
            <a:r>
              <a:rPr lang="en-US" sz="2800" dirty="0">
                <a:solidFill>
                  <a:srgbClr val="008000"/>
                </a:solidFill>
              </a:rPr>
              <a:t>Medium-high </a:t>
            </a:r>
            <a:r>
              <a:rPr lang="en-US" sz="2800" dirty="0"/>
              <a:t>confidence </a:t>
            </a:r>
            <a:r>
              <a:rPr lang="en-US" sz="2800" dirty="0">
                <a:solidFill>
                  <a:srgbClr val="0000FF"/>
                </a:solidFill>
              </a:rPr>
              <a:t>(8-84-8)</a:t>
            </a:r>
            <a:endParaRPr lang="en-US" sz="2800" dirty="0"/>
          </a:p>
          <a:p>
            <a:pPr marL="285750" indent="-285750">
              <a:buFont typeface="Arial" panose="020B0604020202020204" pitchFamily="34" charset="0"/>
              <a:buChar char="•"/>
            </a:pPr>
            <a:r>
              <a:rPr lang="en-US" sz="2800" dirty="0">
                <a:solidFill>
                  <a:srgbClr val="008000"/>
                </a:solidFill>
              </a:rPr>
              <a:t>Medium-low </a:t>
            </a:r>
            <a:r>
              <a:rPr lang="en-US" sz="2800" dirty="0"/>
              <a:t>confidence </a:t>
            </a:r>
            <a:r>
              <a:rPr lang="en-US" sz="2800" dirty="0">
                <a:solidFill>
                  <a:srgbClr val="0000FF"/>
                </a:solidFill>
              </a:rPr>
              <a:t>(15-70-15)</a:t>
            </a:r>
            <a:endParaRPr lang="en-US" sz="2800" dirty="0"/>
          </a:p>
          <a:p>
            <a:pPr marL="285750" indent="-285750">
              <a:buFont typeface="Arial" panose="020B0604020202020204" pitchFamily="34" charset="0"/>
              <a:buChar char="•"/>
            </a:pPr>
            <a:r>
              <a:rPr lang="en-US" sz="2800" dirty="0">
                <a:solidFill>
                  <a:srgbClr val="008000"/>
                </a:solidFill>
              </a:rPr>
              <a:t>Low </a:t>
            </a:r>
            <a:r>
              <a:rPr lang="en-US" sz="2800" dirty="0"/>
              <a:t>confidence </a:t>
            </a:r>
            <a:r>
              <a:rPr lang="en-US" sz="2800" dirty="0">
                <a:solidFill>
                  <a:srgbClr val="0000FF"/>
                </a:solidFill>
              </a:rPr>
              <a:t>(25-50-25)</a:t>
            </a:r>
            <a:endParaRPr lang="en-US" sz="2800" dirty="0"/>
          </a:p>
          <a:p>
            <a:pPr marL="285750" indent="-285750">
              <a:buFont typeface="Arial" panose="020B0604020202020204" pitchFamily="34" charset="0"/>
              <a:buChar char="•"/>
            </a:pPr>
            <a:r>
              <a:rPr lang="en-US" sz="2800" dirty="0">
                <a:solidFill>
                  <a:srgbClr val="008000"/>
                </a:solidFill>
              </a:rPr>
              <a:t>Guesstimate </a:t>
            </a:r>
            <a:r>
              <a:rPr lang="en-US" sz="2800" dirty="0">
                <a:solidFill>
                  <a:srgbClr val="0000FF"/>
                </a:solidFill>
              </a:rPr>
              <a:t>(33-34-33)</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504117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9" y="381000"/>
            <a:ext cx="8362667" cy="1066800"/>
          </a:xfrm>
        </p:spPr>
        <p:txBody>
          <a:bodyPr/>
          <a:lstStyle/>
          <a:p>
            <a:r>
              <a:rPr lang="en-US" dirty="0"/>
              <a:t>Step Four – Create a SPERT Standard Deviation</a:t>
            </a:r>
          </a:p>
        </p:txBody>
      </p:sp>
      <p:sp>
        <p:nvSpPr>
          <p:cNvPr id="10" name="TextBox 9"/>
          <p:cNvSpPr txBox="1"/>
          <p:nvPr/>
        </p:nvSpPr>
        <p:spPr>
          <a:xfrm>
            <a:off x="685799" y="1707933"/>
            <a:ext cx="7093426" cy="830997"/>
          </a:xfrm>
          <a:prstGeom prst="rect">
            <a:avLst/>
          </a:prstGeom>
          <a:noFill/>
        </p:spPr>
        <p:txBody>
          <a:bodyPr wrap="square" rtlCol="0">
            <a:spAutoFit/>
          </a:bodyPr>
          <a:lstStyle/>
          <a:p>
            <a:r>
              <a:rPr lang="en-US" sz="2400" dirty="0"/>
              <a:t>Create a SPERT </a:t>
            </a:r>
            <a:r>
              <a:rPr lang="en-US" sz="2400" dirty="0">
                <a:solidFill>
                  <a:srgbClr val="FF0000"/>
                </a:solidFill>
              </a:rPr>
              <a:t>standard deviation </a:t>
            </a:r>
            <a:r>
              <a:rPr lang="en-US" sz="2400" dirty="0"/>
              <a:t>using the </a:t>
            </a:r>
            <a:r>
              <a:rPr lang="en-US" sz="2400" b="1" dirty="0"/>
              <a:t>SPERT-7 Rule </a:t>
            </a:r>
            <a:r>
              <a:rPr lang="en-US" sz="2400" dirty="0"/>
              <a:t>to find a </a:t>
            </a:r>
            <a:r>
              <a:rPr lang="en-US" sz="2400" b="1" dirty="0"/>
              <a:t>Ratio Scale Multiplier</a:t>
            </a:r>
            <a:r>
              <a:rPr lang="en-US" sz="2400" dirty="0"/>
              <a:t>:</a:t>
            </a:r>
          </a:p>
        </p:txBody>
      </p:sp>
      <p:sp>
        <p:nvSpPr>
          <p:cNvPr id="11" name="TextBox 10"/>
          <p:cNvSpPr txBox="1"/>
          <p:nvPr/>
        </p:nvSpPr>
        <p:spPr>
          <a:xfrm>
            <a:off x="2743200" y="2815103"/>
            <a:ext cx="4395755" cy="2677656"/>
          </a:xfrm>
          <a:prstGeom prst="rect">
            <a:avLst/>
          </a:prstGeom>
          <a:noFill/>
        </p:spPr>
        <p:txBody>
          <a:bodyPr wrap="none" rtlCol="0">
            <a:spAutoFit/>
          </a:bodyPr>
          <a:lstStyle/>
          <a:p>
            <a:pPr marL="285750" indent="-285750">
              <a:buFont typeface="Arial" panose="020B0604020202020204" pitchFamily="34" charset="0"/>
              <a:buChar char="•"/>
            </a:pPr>
            <a:r>
              <a:rPr lang="en-US" sz="2800" dirty="0">
                <a:solidFill>
                  <a:srgbClr val="008000"/>
                </a:solidFill>
              </a:rPr>
              <a:t>Nearly certain</a:t>
            </a:r>
          </a:p>
          <a:p>
            <a:pPr marL="285750" indent="-285750">
              <a:buFont typeface="Arial" panose="020B0604020202020204" pitchFamily="34" charset="0"/>
              <a:buChar char="•"/>
            </a:pPr>
            <a:r>
              <a:rPr lang="en-US" sz="2800" dirty="0">
                <a:solidFill>
                  <a:srgbClr val="008000"/>
                </a:solidFill>
              </a:rPr>
              <a:t>High </a:t>
            </a:r>
            <a:r>
              <a:rPr lang="en-US" sz="2800" dirty="0"/>
              <a:t>confidence</a:t>
            </a:r>
          </a:p>
          <a:p>
            <a:pPr marL="285750" indent="-285750">
              <a:buFont typeface="Arial" panose="020B0604020202020204" pitchFamily="34" charset="0"/>
              <a:buChar char="•"/>
            </a:pPr>
            <a:r>
              <a:rPr lang="en-US" sz="2800" dirty="0">
                <a:solidFill>
                  <a:srgbClr val="008000"/>
                </a:solidFill>
              </a:rPr>
              <a:t>Medium-high </a:t>
            </a:r>
            <a:r>
              <a:rPr lang="en-US" sz="2800" dirty="0"/>
              <a:t>confidence</a:t>
            </a:r>
          </a:p>
          <a:p>
            <a:pPr marL="285750" indent="-285750">
              <a:buFont typeface="Arial" panose="020B0604020202020204" pitchFamily="34" charset="0"/>
              <a:buChar char="•"/>
            </a:pPr>
            <a:r>
              <a:rPr lang="en-US" sz="2800" dirty="0">
                <a:solidFill>
                  <a:srgbClr val="008000"/>
                </a:solidFill>
              </a:rPr>
              <a:t>Medium-low </a:t>
            </a:r>
            <a:r>
              <a:rPr lang="en-US" sz="2800" dirty="0"/>
              <a:t>confidence</a:t>
            </a:r>
          </a:p>
          <a:p>
            <a:pPr marL="285750" indent="-285750">
              <a:buFont typeface="Arial" panose="020B0604020202020204" pitchFamily="34" charset="0"/>
              <a:buChar char="•"/>
            </a:pPr>
            <a:r>
              <a:rPr lang="en-US" sz="2800" dirty="0">
                <a:solidFill>
                  <a:srgbClr val="008000"/>
                </a:solidFill>
              </a:rPr>
              <a:t>Low </a:t>
            </a:r>
            <a:r>
              <a:rPr lang="en-US" sz="2800" dirty="0"/>
              <a:t>confidence</a:t>
            </a:r>
          </a:p>
          <a:p>
            <a:pPr marL="285750" indent="-285750">
              <a:buFont typeface="Arial" panose="020B0604020202020204" pitchFamily="34" charset="0"/>
              <a:buChar char="•"/>
            </a:pPr>
            <a:r>
              <a:rPr lang="en-US" sz="2800" dirty="0">
                <a:solidFill>
                  <a:srgbClr val="008000"/>
                </a:solidFill>
              </a:rPr>
              <a:t>Guesstimate</a:t>
            </a:r>
          </a:p>
        </p:txBody>
      </p:sp>
      <p:sp>
        <p:nvSpPr>
          <p:cNvPr id="12" name="TextBox 11"/>
          <p:cNvSpPr txBox="1"/>
          <p:nvPr/>
        </p:nvSpPr>
        <p:spPr>
          <a:xfrm>
            <a:off x="1179530" y="2807083"/>
            <a:ext cx="1192955" cy="2677656"/>
          </a:xfrm>
          <a:prstGeom prst="rect">
            <a:avLst/>
          </a:prstGeom>
          <a:noFill/>
        </p:spPr>
        <p:txBody>
          <a:bodyPr wrap="none" rtlCol="0">
            <a:spAutoFit/>
          </a:bodyPr>
          <a:lstStyle/>
          <a:p>
            <a:pPr marL="285750" indent="-285750">
              <a:buFont typeface="Arial" panose="020B0604020202020204" pitchFamily="34" charset="0"/>
              <a:buChar char="•"/>
            </a:pPr>
            <a:r>
              <a:rPr lang="en-US" sz="2800" dirty="0">
                <a:solidFill>
                  <a:srgbClr val="0033CC"/>
                </a:solidFill>
              </a:rPr>
              <a:t>7%</a:t>
            </a:r>
          </a:p>
          <a:p>
            <a:pPr marL="285750" indent="-285750">
              <a:buFont typeface="Arial" panose="020B0604020202020204" pitchFamily="34" charset="0"/>
              <a:buChar char="•"/>
            </a:pPr>
            <a:r>
              <a:rPr lang="en-US" sz="2800" dirty="0">
                <a:solidFill>
                  <a:srgbClr val="0033CC"/>
                </a:solidFill>
              </a:rPr>
              <a:t>14%</a:t>
            </a:r>
          </a:p>
          <a:p>
            <a:pPr marL="285750" indent="-285750">
              <a:buFont typeface="Arial" panose="020B0604020202020204" pitchFamily="34" charset="0"/>
              <a:buChar char="•"/>
            </a:pPr>
            <a:r>
              <a:rPr lang="en-US" sz="2800" dirty="0">
                <a:solidFill>
                  <a:srgbClr val="0033CC"/>
                </a:solidFill>
              </a:rPr>
              <a:t>21%</a:t>
            </a:r>
          </a:p>
          <a:p>
            <a:pPr marL="285750" indent="-285750">
              <a:buFont typeface="Arial" panose="020B0604020202020204" pitchFamily="34" charset="0"/>
              <a:buChar char="•"/>
            </a:pPr>
            <a:r>
              <a:rPr lang="en-US" sz="2800" dirty="0">
                <a:solidFill>
                  <a:srgbClr val="0033CC"/>
                </a:solidFill>
              </a:rPr>
              <a:t>28%</a:t>
            </a:r>
          </a:p>
          <a:p>
            <a:pPr marL="285750" indent="-285750">
              <a:buFont typeface="Arial" panose="020B0604020202020204" pitchFamily="34" charset="0"/>
              <a:buChar char="•"/>
            </a:pPr>
            <a:r>
              <a:rPr lang="en-US" sz="2800" dirty="0">
                <a:solidFill>
                  <a:srgbClr val="0033CC"/>
                </a:solidFill>
              </a:rPr>
              <a:t>35%</a:t>
            </a:r>
          </a:p>
          <a:p>
            <a:pPr marL="285750" indent="-285750">
              <a:buFont typeface="Arial" panose="020B0604020202020204" pitchFamily="34" charset="0"/>
              <a:buChar char="•"/>
            </a:pPr>
            <a:r>
              <a:rPr lang="en-US" sz="2800" dirty="0">
                <a:solidFill>
                  <a:srgbClr val="0033CC"/>
                </a:solidFill>
              </a:rPr>
              <a:t>42%</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3557405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799" y="381000"/>
            <a:ext cx="8362667" cy="1066800"/>
          </a:xfrm>
        </p:spPr>
        <p:txBody>
          <a:bodyPr/>
          <a:lstStyle/>
          <a:p>
            <a:r>
              <a:rPr lang="en-US" dirty="0"/>
              <a:t>Step Four – Create a SPERT Standard Deviation</a:t>
            </a:r>
          </a:p>
        </p:txBody>
      </p:sp>
      <mc:AlternateContent xmlns:mc="http://schemas.openxmlformats.org/markup-compatibility/2006" xmlns:a14="http://schemas.microsoft.com/office/drawing/2010/main">
        <mc:Choice Requires="a14">
          <p:sp>
            <p:nvSpPr>
              <p:cNvPr id="7" name="Rectangle 6"/>
              <p:cNvSpPr/>
              <p:nvPr/>
            </p:nvSpPr>
            <p:spPr>
              <a:xfrm>
                <a:off x="80211" y="2107691"/>
                <a:ext cx="9015662"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0033CC"/>
                          </a:solidFill>
                          <a:latin typeface="Cambria Math" panose="02040503050406030204" pitchFamily="18" charset="0"/>
                        </a:rPr>
                        <m:t>𝑆𝑃𝐸𝑅𝑇</m:t>
                      </m:r>
                      <m:r>
                        <a:rPr lang="en-US" sz="2800" i="0">
                          <a:solidFill>
                            <a:srgbClr val="0033CC"/>
                          </a:solidFill>
                          <a:latin typeface="Cambria Math" panose="02040503050406030204" pitchFamily="18" charset="0"/>
                        </a:rPr>
                        <m:t> </m:t>
                      </m:r>
                      <m:r>
                        <a:rPr lang="en-US" sz="2800" b="0" i="1" smtClean="0">
                          <a:solidFill>
                            <a:srgbClr val="0033CC"/>
                          </a:solidFill>
                          <a:latin typeface="Cambria Math" panose="02040503050406030204" pitchFamily="18" charset="0"/>
                        </a:rPr>
                        <m:t>𝑆𝐷</m:t>
                      </m:r>
                      <m:r>
                        <a:rPr lang="en-US" sz="2800" i="0">
                          <a:solidFill>
                            <a:srgbClr val="0033CC"/>
                          </a:solidFill>
                          <a:latin typeface="Cambria Math" panose="02040503050406030204" pitchFamily="18" charset="0"/>
                        </a:rPr>
                        <m:t>=</m:t>
                      </m:r>
                      <m:d>
                        <m:dPr>
                          <m:ctrlPr>
                            <a:rPr lang="en-US" sz="2800" i="1">
                              <a:solidFill>
                                <a:srgbClr val="0033CC"/>
                              </a:solidFill>
                              <a:latin typeface="Cambria Math" panose="02040503050406030204" pitchFamily="18" charset="0"/>
                            </a:rPr>
                          </m:ctrlPr>
                        </m:dPr>
                        <m:e>
                          <m:r>
                            <a:rPr lang="en-US" sz="2800" i="1">
                              <a:solidFill>
                                <a:srgbClr val="0033CC"/>
                              </a:solidFill>
                              <a:latin typeface="Cambria Math" panose="02040503050406030204" pitchFamily="18" charset="0"/>
                            </a:rPr>
                            <m:t>𝑀𝑎𝑥</m:t>
                          </m:r>
                          <m:r>
                            <a:rPr lang="en-US" sz="2800" i="0">
                              <a:solidFill>
                                <a:srgbClr val="0033CC"/>
                              </a:solidFill>
                              <a:latin typeface="Cambria Math" panose="02040503050406030204" pitchFamily="18" charset="0"/>
                            </a:rPr>
                            <m:t>−</m:t>
                          </m:r>
                          <m:r>
                            <a:rPr lang="en-US" sz="2800" i="1">
                              <a:solidFill>
                                <a:srgbClr val="0033CC"/>
                              </a:solidFill>
                              <a:latin typeface="Cambria Math" panose="02040503050406030204" pitchFamily="18" charset="0"/>
                            </a:rPr>
                            <m:t>𝑀𝑖𝑛</m:t>
                          </m:r>
                        </m:e>
                      </m:d>
                      <m:r>
                        <a:rPr lang="en-US" sz="2800" i="0">
                          <a:solidFill>
                            <a:srgbClr val="0033CC"/>
                          </a:solidFill>
                          <a:latin typeface="Cambria Math" panose="02040503050406030204" pitchFamily="18" charset="0"/>
                        </a:rPr>
                        <m:t>∗</m:t>
                      </m:r>
                      <m:r>
                        <a:rPr lang="en-US" sz="2800" i="1">
                          <a:solidFill>
                            <a:srgbClr val="0033CC"/>
                          </a:solidFill>
                          <a:latin typeface="Cambria Math" panose="02040503050406030204" pitchFamily="18" charset="0"/>
                        </a:rPr>
                        <m:t>𝑅𝑎𝑡𝑖𝑜</m:t>
                      </m:r>
                      <m:r>
                        <a:rPr lang="en-US" sz="2800" i="0">
                          <a:solidFill>
                            <a:srgbClr val="0033CC"/>
                          </a:solidFill>
                          <a:latin typeface="Cambria Math" panose="02040503050406030204" pitchFamily="18" charset="0"/>
                        </a:rPr>
                        <m:t> </m:t>
                      </m:r>
                      <m:r>
                        <a:rPr lang="en-US" sz="2800" i="1">
                          <a:solidFill>
                            <a:srgbClr val="0033CC"/>
                          </a:solidFill>
                          <a:latin typeface="Cambria Math" panose="02040503050406030204" pitchFamily="18" charset="0"/>
                        </a:rPr>
                        <m:t>𝑆𝑐𝑎𝑙𝑒</m:t>
                      </m:r>
                      <m:r>
                        <a:rPr lang="en-US" sz="2800" i="0">
                          <a:solidFill>
                            <a:srgbClr val="0033CC"/>
                          </a:solidFill>
                          <a:latin typeface="Cambria Math" panose="02040503050406030204" pitchFamily="18" charset="0"/>
                        </a:rPr>
                        <m:t> </m:t>
                      </m:r>
                      <m:r>
                        <a:rPr lang="en-US" sz="2800" i="1">
                          <a:solidFill>
                            <a:srgbClr val="0033CC"/>
                          </a:solidFill>
                          <a:latin typeface="Cambria Math" panose="02040503050406030204" pitchFamily="18" charset="0"/>
                        </a:rPr>
                        <m:t>𝑀𝑢𝑙𝑡𝑖𝑝𝑙𝑖𝑒𝑟</m:t>
                      </m:r>
                    </m:oMath>
                  </m:oMathPara>
                </a14:m>
                <a:endParaRPr lang="en-US" sz="2800" dirty="0">
                  <a:solidFill>
                    <a:srgbClr val="0033CC"/>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80211" y="2107691"/>
                <a:ext cx="9015662" cy="523220"/>
              </a:xfrm>
              <a:prstGeom prst="rect">
                <a:avLst/>
              </a:prstGeom>
              <a:blipFill rotWithShape="0">
                <a:blip r:embed="rId3"/>
                <a:stretch>
                  <a:fillRect/>
                </a:stretch>
              </a:blipFill>
            </p:spPr>
            <p:txBody>
              <a:bodyPr/>
              <a:lstStyle/>
              <a:p>
                <a:r>
                  <a:rPr lang="en-US">
                    <a:noFill/>
                  </a:rPr>
                  <a:t> </a:t>
                </a:r>
              </a:p>
            </p:txBody>
          </p:sp>
        </mc:Fallback>
      </mc:AlternateContent>
      <p:sp>
        <p:nvSpPr>
          <p:cNvPr id="8" name="TextBox 7"/>
          <p:cNvSpPr txBox="1"/>
          <p:nvPr/>
        </p:nvSpPr>
        <p:spPr>
          <a:xfrm>
            <a:off x="1428791" y="3011468"/>
            <a:ext cx="6318502" cy="1200329"/>
          </a:xfrm>
          <a:prstGeom prst="rect">
            <a:avLst/>
          </a:prstGeom>
          <a:noFill/>
        </p:spPr>
        <p:txBody>
          <a:bodyPr wrap="square" rtlCol="0">
            <a:spAutoFit/>
          </a:bodyPr>
          <a:lstStyle/>
          <a:p>
            <a:r>
              <a:rPr lang="en-US" sz="2400" i="1" dirty="0"/>
              <a:t>Example</a:t>
            </a:r>
            <a:r>
              <a:rPr lang="en-US" sz="2400" dirty="0"/>
              <a:t>:  Suppose a 3-point estimate of</a:t>
            </a:r>
          </a:p>
          <a:p>
            <a:r>
              <a:rPr lang="en-US" sz="2400" dirty="0"/>
              <a:t>(50, 100, 200), with </a:t>
            </a:r>
            <a:r>
              <a:rPr lang="en-US" sz="2400" i="1" dirty="0">
                <a:solidFill>
                  <a:srgbClr val="008000"/>
                </a:solidFill>
              </a:rPr>
              <a:t>Medium-High</a:t>
            </a:r>
            <a:r>
              <a:rPr lang="en-US" sz="2400" dirty="0"/>
              <a:t> confidence in the most likely point-estimate of 100.  </a:t>
            </a:r>
          </a:p>
        </p:txBody>
      </p:sp>
      <mc:AlternateContent xmlns:mc="http://schemas.openxmlformats.org/markup-compatibility/2006" xmlns:a14="http://schemas.microsoft.com/office/drawing/2010/main">
        <mc:Choice Requires="a14">
          <p:sp>
            <p:nvSpPr>
              <p:cNvPr id="9" name="Rectangle 8"/>
              <p:cNvSpPr/>
              <p:nvPr/>
            </p:nvSpPr>
            <p:spPr>
              <a:xfrm>
                <a:off x="56149" y="4794744"/>
                <a:ext cx="9015662" cy="5232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0033CC"/>
                          </a:solidFill>
                          <a:latin typeface="Cambria Math" panose="02040503050406030204" pitchFamily="18" charset="0"/>
                        </a:rPr>
                        <m:t>𝑆𝑃𝐸𝑅𝑇</m:t>
                      </m:r>
                      <m:r>
                        <a:rPr lang="en-US" sz="2800" i="0">
                          <a:solidFill>
                            <a:srgbClr val="0033CC"/>
                          </a:solidFill>
                          <a:latin typeface="Cambria Math" panose="02040503050406030204" pitchFamily="18" charset="0"/>
                        </a:rPr>
                        <m:t> </m:t>
                      </m:r>
                      <m:r>
                        <a:rPr lang="en-US" sz="2800" b="0" i="1" smtClean="0">
                          <a:solidFill>
                            <a:srgbClr val="0033CC"/>
                          </a:solidFill>
                          <a:latin typeface="Cambria Math" panose="02040503050406030204" pitchFamily="18" charset="0"/>
                        </a:rPr>
                        <m:t>𝑆𝐷</m:t>
                      </m:r>
                      <m:r>
                        <a:rPr lang="en-US" sz="2800" i="0">
                          <a:solidFill>
                            <a:srgbClr val="0033CC"/>
                          </a:solidFill>
                          <a:latin typeface="Cambria Math" panose="02040503050406030204" pitchFamily="18" charset="0"/>
                        </a:rPr>
                        <m:t>=</m:t>
                      </m:r>
                      <m:d>
                        <m:dPr>
                          <m:ctrlPr>
                            <a:rPr lang="en-US" sz="2800" i="1">
                              <a:solidFill>
                                <a:srgbClr val="0033CC"/>
                              </a:solidFill>
                              <a:latin typeface="Cambria Math" panose="02040503050406030204" pitchFamily="18" charset="0"/>
                            </a:rPr>
                          </m:ctrlPr>
                        </m:dPr>
                        <m:e>
                          <m:r>
                            <a:rPr lang="en-US" sz="2800" b="0" i="1" smtClean="0">
                              <a:solidFill>
                                <a:srgbClr val="0033CC"/>
                              </a:solidFill>
                              <a:latin typeface="Cambria Math" panose="02040503050406030204" pitchFamily="18" charset="0"/>
                            </a:rPr>
                            <m:t>200−50</m:t>
                          </m:r>
                        </m:e>
                      </m:d>
                      <m:r>
                        <a:rPr lang="en-US" sz="2800" i="0">
                          <a:solidFill>
                            <a:srgbClr val="0033CC"/>
                          </a:solidFill>
                          <a:latin typeface="Cambria Math" panose="02040503050406030204" pitchFamily="18" charset="0"/>
                        </a:rPr>
                        <m:t>∗</m:t>
                      </m:r>
                      <m:r>
                        <a:rPr lang="en-US" sz="2800" b="0" i="1" smtClean="0">
                          <a:solidFill>
                            <a:srgbClr val="0033CC"/>
                          </a:solidFill>
                          <a:latin typeface="Cambria Math" panose="02040503050406030204" pitchFamily="18" charset="0"/>
                        </a:rPr>
                        <m:t>21%=</m:t>
                      </m:r>
                      <m:r>
                        <a:rPr lang="en-US" sz="2800" b="1" i="1" smtClean="0">
                          <a:solidFill>
                            <a:srgbClr val="0033CC"/>
                          </a:solidFill>
                          <a:latin typeface="Cambria Math" panose="02040503050406030204" pitchFamily="18" charset="0"/>
                        </a:rPr>
                        <m:t>𝟑𝟏</m:t>
                      </m:r>
                      <m:r>
                        <a:rPr lang="en-US" sz="2800" b="1" i="1" smtClean="0">
                          <a:solidFill>
                            <a:srgbClr val="0033CC"/>
                          </a:solidFill>
                          <a:latin typeface="Cambria Math" panose="02040503050406030204" pitchFamily="18" charset="0"/>
                        </a:rPr>
                        <m:t>.</m:t>
                      </m:r>
                      <m:r>
                        <a:rPr lang="en-US" sz="2800" b="1" i="1" smtClean="0">
                          <a:solidFill>
                            <a:srgbClr val="0033CC"/>
                          </a:solidFill>
                          <a:latin typeface="Cambria Math" panose="02040503050406030204" pitchFamily="18" charset="0"/>
                        </a:rPr>
                        <m:t>𝟓</m:t>
                      </m:r>
                    </m:oMath>
                  </m:oMathPara>
                </a14:m>
                <a:endParaRPr lang="en-US" sz="2800" b="1" dirty="0">
                  <a:solidFill>
                    <a:srgbClr val="0033CC"/>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56149" y="4794744"/>
                <a:ext cx="9015662" cy="523220"/>
              </a:xfrm>
              <a:prstGeom prst="rect">
                <a:avLst/>
              </a:prstGeom>
              <a:blipFill rotWithShape="0">
                <a:blip r:embed="rId4"/>
                <a:stretch>
                  <a:fillRect/>
                </a:stretch>
              </a:blipFill>
            </p:spPr>
            <p:txBody>
              <a:bodyPr/>
              <a:lstStyle/>
              <a:p>
                <a:r>
                  <a:rPr lang="en-US">
                    <a:noFill/>
                  </a:rPr>
                  <a:t> </a:t>
                </a:r>
              </a:p>
            </p:txBody>
          </p:sp>
        </mc:Fallback>
      </mc:AlternateContent>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5805963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Five – Choose a Planning Estimate</a:t>
            </a:r>
          </a:p>
        </p:txBody>
      </p:sp>
      <p:sp>
        <p:nvSpPr>
          <p:cNvPr id="4" name="TextBox 3"/>
          <p:cNvSpPr txBox="1"/>
          <p:nvPr/>
        </p:nvSpPr>
        <p:spPr>
          <a:xfrm>
            <a:off x="553452" y="1749191"/>
            <a:ext cx="8438148" cy="830997"/>
          </a:xfrm>
          <a:prstGeom prst="rect">
            <a:avLst/>
          </a:prstGeom>
          <a:noFill/>
        </p:spPr>
        <p:txBody>
          <a:bodyPr wrap="square" rtlCol="0">
            <a:spAutoFit/>
          </a:bodyPr>
          <a:lstStyle/>
          <a:p>
            <a:r>
              <a:rPr lang="en-US" sz="2400" dirty="0"/>
              <a:t>Choose a SPERT planning estimate using Excel’s built-in functions, </a:t>
            </a:r>
            <a:r>
              <a:rPr lang="en-US" sz="2400" dirty="0">
                <a:solidFill>
                  <a:srgbClr val="0033CC"/>
                </a:solidFill>
              </a:rPr>
              <a:t>NORM.DIST</a:t>
            </a:r>
            <a:r>
              <a:rPr lang="en-US" sz="2400" dirty="0"/>
              <a:t> and </a:t>
            </a:r>
            <a:r>
              <a:rPr lang="en-US" sz="2400" dirty="0">
                <a:solidFill>
                  <a:srgbClr val="0033CC"/>
                </a:solidFill>
              </a:rPr>
              <a:t>NORM.INV</a:t>
            </a:r>
            <a:r>
              <a:rPr lang="en-US" sz="2400" dirty="0"/>
              <a:t>.</a:t>
            </a:r>
          </a:p>
        </p:txBody>
      </p:sp>
      <p:sp>
        <p:nvSpPr>
          <p:cNvPr id="5" name="TextBox 4"/>
          <p:cNvSpPr txBox="1"/>
          <p:nvPr/>
        </p:nvSpPr>
        <p:spPr>
          <a:xfrm>
            <a:off x="585535" y="2846696"/>
            <a:ext cx="8404513" cy="954107"/>
          </a:xfrm>
          <a:prstGeom prst="rect">
            <a:avLst/>
          </a:prstGeom>
          <a:noFill/>
        </p:spPr>
        <p:txBody>
          <a:bodyPr wrap="square" rtlCol="0">
            <a:spAutoFit/>
          </a:bodyPr>
          <a:lstStyle/>
          <a:p>
            <a:r>
              <a:rPr lang="en-US" sz="2800" b="1" dirty="0">
                <a:solidFill>
                  <a:srgbClr val="0033CC"/>
                </a:solidFill>
              </a:rPr>
              <a:t>NORM.DIST</a:t>
            </a:r>
            <a:r>
              <a:rPr lang="en-US" sz="2800" dirty="0"/>
              <a:t> finds the </a:t>
            </a:r>
            <a:r>
              <a:rPr lang="en-US" sz="2800" b="1" i="1" dirty="0"/>
              <a:t>cumulative probability </a:t>
            </a:r>
            <a:r>
              <a:rPr lang="en-US" sz="2800" dirty="0"/>
              <a:t>of any point on the bell curve.</a:t>
            </a:r>
          </a:p>
        </p:txBody>
      </p:sp>
      <p:pic>
        <p:nvPicPr>
          <p:cNvPr id="6" name="Picture 5"/>
          <p:cNvPicPr>
            <a:picLocks noChangeAspect="1"/>
          </p:cNvPicPr>
          <p:nvPr/>
        </p:nvPicPr>
        <p:blipFill>
          <a:blip r:embed="rId3"/>
          <a:stretch>
            <a:fillRect/>
          </a:stretch>
        </p:blipFill>
        <p:spPr>
          <a:xfrm>
            <a:off x="2526631" y="3956496"/>
            <a:ext cx="4288446" cy="2176622"/>
          </a:xfrm>
          <a:prstGeom prst="rect">
            <a:avLst/>
          </a:prstGeom>
        </p:spPr>
      </p:pic>
      <p:sp>
        <p:nvSpPr>
          <p:cNvPr id="7" name="TextBox 6"/>
          <p:cNvSpPr txBox="1"/>
          <p:nvPr/>
        </p:nvSpPr>
        <p:spPr>
          <a:xfrm>
            <a:off x="3097632" y="4150837"/>
            <a:ext cx="864768" cy="492443"/>
          </a:xfrm>
          <a:prstGeom prst="rect">
            <a:avLst/>
          </a:prstGeom>
          <a:noFill/>
        </p:spPr>
        <p:txBody>
          <a:bodyPr wrap="square" lIns="0" tIns="0" rIns="0" bIns="0" rtlCol="0">
            <a:spAutoFit/>
          </a:bodyPr>
          <a:lstStyle/>
          <a:p>
            <a:r>
              <a:rPr lang="en-US" sz="3200" dirty="0"/>
              <a:t>25%</a:t>
            </a:r>
          </a:p>
        </p:txBody>
      </p:sp>
      <p:sp>
        <p:nvSpPr>
          <p:cNvPr id="8" name="TextBox 7"/>
          <p:cNvSpPr txBox="1"/>
          <p:nvPr/>
        </p:nvSpPr>
        <p:spPr>
          <a:xfrm>
            <a:off x="5374944" y="4142109"/>
            <a:ext cx="914400" cy="492443"/>
          </a:xfrm>
          <a:prstGeom prst="rect">
            <a:avLst/>
          </a:prstGeom>
          <a:noFill/>
        </p:spPr>
        <p:txBody>
          <a:bodyPr wrap="square" lIns="0" tIns="0" rIns="0" bIns="0" rtlCol="0">
            <a:spAutoFit/>
          </a:bodyPr>
          <a:lstStyle/>
          <a:p>
            <a:r>
              <a:rPr lang="en-US" sz="3200" dirty="0"/>
              <a:t>75%</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517532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Five – Choose a Planning Estimate</a:t>
            </a:r>
          </a:p>
        </p:txBody>
      </p:sp>
      <p:sp>
        <p:nvSpPr>
          <p:cNvPr id="4" name="TextBox 3"/>
          <p:cNvSpPr txBox="1"/>
          <p:nvPr/>
        </p:nvSpPr>
        <p:spPr>
          <a:xfrm>
            <a:off x="553452" y="1749191"/>
            <a:ext cx="8438148" cy="830997"/>
          </a:xfrm>
          <a:prstGeom prst="rect">
            <a:avLst/>
          </a:prstGeom>
          <a:noFill/>
        </p:spPr>
        <p:txBody>
          <a:bodyPr wrap="square" rtlCol="0">
            <a:spAutoFit/>
          </a:bodyPr>
          <a:lstStyle/>
          <a:p>
            <a:r>
              <a:rPr lang="en-US" sz="2400" dirty="0"/>
              <a:t>Choose a SPERT planning estimate using Excel’s built-in functions, </a:t>
            </a:r>
            <a:r>
              <a:rPr lang="en-US" sz="2400" dirty="0">
                <a:solidFill>
                  <a:srgbClr val="0033CC"/>
                </a:solidFill>
              </a:rPr>
              <a:t>NORM.DIST</a:t>
            </a:r>
            <a:r>
              <a:rPr lang="en-US" sz="2400" dirty="0"/>
              <a:t> and </a:t>
            </a:r>
            <a:r>
              <a:rPr lang="en-US" sz="2400" dirty="0">
                <a:solidFill>
                  <a:srgbClr val="0033CC"/>
                </a:solidFill>
              </a:rPr>
              <a:t>NORM.INV</a:t>
            </a:r>
            <a:r>
              <a:rPr lang="en-US" sz="2400" dirty="0"/>
              <a:t>.</a:t>
            </a:r>
          </a:p>
        </p:txBody>
      </p:sp>
      <p:pic>
        <p:nvPicPr>
          <p:cNvPr id="6" name="Picture 5"/>
          <p:cNvPicPr>
            <a:picLocks noChangeAspect="1"/>
          </p:cNvPicPr>
          <p:nvPr/>
        </p:nvPicPr>
        <p:blipFill>
          <a:blip r:embed="rId3"/>
          <a:stretch>
            <a:fillRect/>
          </a:stretch>
        </p:blipFill>
        <p:spPr>
          <a:xfrm>
            <a:off x="2526631" y="3956496"/>
            <a:ext cx="4288446" cy="2176622"/>
          </a:xfrm>
          <a:prstGeom prst="rect">
            <a:avLst/>
          </a:prstGeom>
        </p:spPr>
      </p:pic>
      <p:sp>
        <p:nvSpPr>
          <p:cNvPr id="9" name="TextBox 8"/>
          <p:cNvSpPr txBox="1"/>
          <p:nvPr/>
        </p:nvSpPr>
        <p:spPr>
          <a:xfrm>
            <a:off x="585535" y="2841008"/>
            <a:ext cx="8017043" cy="954107"/>
          </a:xfrm>
          <a:prstGeom prst="rect">
            <a:avLst/>
          </a:prstGeom>
          <a:noFill/>
        </p:spPr>
        <p:txBody>
          <a:bodyPr wrap="square" rtlCol="0">
            <a:spAutoFit/>
          </a:bodyPr>
          <a:lstStyle/>
          <a:p>
            <a:r>
              <a:rPr lang="en-US" sz="2800" b="1" dirty="0">
                <a:solidFill>
                  <a:srgbClr val="0033CC"/>
                </a:solidFill>
              </a:rPr>
              <a:t>NORM.INV</a:t>
            </a:r>
            <a:r>
              <a:rPr lang="en-US" sz="2800" dirty="0"/>
              <a:t> finds the </a:t>
            </a:r>
            <a:r>
              <a:rPr lang="en-US" sz="2800" dirty="0">
                <a:solidFill>
                  <a:srgbClr val="FF0000"/>
                </a:solidFill>
              </a:rPr>
              <a:t>x-value</a:t>
            </a:r>
            <a:r>
              <a:rPr lang="en-US" sz="2800" dirty="0"/>
              <a:t> on the bell curve for any cumulative probability.</a:t>
            </a:r>
          </a:p>
        </p:txBody>
      </p:sp>
      <mc:AlternateContent xmlns:mc="http://schemas.openxmlformats.org/markup-compatibility/2006" xmlns:a14="http://schemas.microsoft.com/office/drawing/2010/main">
        <mc:Choice Requires="a14">
          <p:sp>
            <p:nvSpPr>
              <p:cNvPr id="10" name="TextBox 9"/>
              <p:cNvSpPr txBox="1"/>
              <p:nvPr/>
            </p:nvSpPr>
            <p:spPr>
              <a:xfrm>
                <a:off x="3319877" y="4188512"/>
                <a:ext cx="52014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1</m:t>
                          </m:r>
                        </m:sub>
                      </m:sSub>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3319877" y="4188512"/>
                <a:ext cx="520142" cy="49244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398048" y="4196534"/>
                <a:ext cx="52963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𝑋</m:t>
                          </m:r>
                        </m:e>
                        <m:sub>
                          <m:r>
                            <a:rPr lang="en-US" sz="3200" b="0" i="1" smtClean="0">
                              <a:latin typeface="Cambria Math" panose="02040503050406030204" pitchFamily="18" charset="0"/>
                            </a:rPr>
                            <m:t>2</m:t>
                          </m:r>
                        </m:sub>
                      </m:sSub>
                    </m:oMath>
                  </m:oMathPara>
                </a14:m>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5398048" y="4196534"/>
                <a:ext cx="529632" cy="492443"/>
              </a:xfrm>
              <a:prstGeom prst="rect">
                <a:avLst/>
              </a:prstGeom>
              <a:blipFill rotWithShape="0">
                <a:blip r:embed="rId5"/>
                <a:stretch>
                  <a:fillRect/>
                </a:stretch>
              </a:blipFill>
            </p:spPr>
            <p:txBody>
              <a:bodyPr/>
              <a:lstStyle/>
              <a:p>
                <a:r>
                  <a:rPr lang="en-US">
                    <a:noFill/>
                  </a:rPr>
                  <a:t> </a:t>
                </a:r>
              </a:p>
            </p:txBody>
          </p:sp>
        </mc:Fallback>
      </mc:AlternateContent>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5404322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86173" y="352848"/>
            <a:ext cx="3031599" cy="923330"/>
          </a:xfrm>
          <a:prstGeom prst="rect">
            <a:avLst/>
          </a:prstGeom>
          <a:noFill/>
        </p:spPr>
        <p:txBody>
          <a:bodyPr wrap="none" rtlCol="0">
            <a:spAutoFit/>
          </a:bodyPr>
          <a:lstStyle/>
          <a:p>
            <a:pPr algn="ctr"/>
            <a:r>
              <a:rPr lang="en-US" sz="5400" b="1" dirty="0">
                <a:solidFill>
                  <a:schemeClr val="accent1">
                    <a:lumMod val="25000"/>
                  </a:schemeClr>
                </a:solidFill>
              </a:rPr>
              <a:t>Example</a:t>
            </a:r>
            <a:endParaRPr lang="en-US" sz="60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091" y="1747990"/>
            <a:ext cx="5213835" cy="3891307"/>
          </a:xfrm>
          <a:prstGeom prst="rect">
            <a:avLst/>
          </a:prstGeom>
          <a:solidFill>
            <a:srgbClr val="F15929"/>
          </a:solid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091" y="1603612"/>
            <a:ext cx="5213835" cy="3279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981782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pic>
        <p:nvPicPr>
          <p:cNvPr id="9" name="Picture 8"/>
          <p:cNvPicPr>
            <a:picLocks noChangeAspect="1"/>
          </p:cNvPicPr>
          <p:nvPr/>
        </p:nvPicPr>
        <p:blipFill>
          <a:blip r:embed="rId3"/>
          <a:stretch>
            <a:fillRect/>
          </a:stretch>
        </p:blipFill>
        <p:spPr>
          <a:xfrm>
            <a:off x="195470" y="1824256"/>
            <a:ext cx="8830428" cy="1247298"/>
          </a:xfrm>
          <a:prstGeom prst="rect">
            <a:avLst/>
          </a:prstGeom>
        </p:spPr>
      </p:pic>
      <p:sp>
        <p:nvSpPr>
          <p:cNvPr id="10" name="Rectangle 9"/>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993583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413812" y="4687373"/>
            <a:ext cx="1760417" cy="830997"/>
          </a:xfrm>
          <a:prstGeom prst="rect">
            <a:avLst/>
          </a:prstGeom>
          <a:noFill/>
        </p:spPr>
        <p:txBody>
          <a:bodyPr wrap="none" rtlCol="0">
            <a:spAutoFit/>
          </a:bodyPr>
          <a:lstStyle/>
          <a:p>
            <a:pPr algn="ctr"/>
            <a:r>
              <a:rPr lang="en-US" sz="2400" dirty="0"/>
              <a:t>Three-point</a:t>
            </a:r>
            <a:br>
              <a:rPr lang="en-US" sz="2400" dirty="0"/>
            </a:br>
            <a:r>
              <a:rPr lang="en-US" sz="2400" dirty="0"/>
              <a:t>Estimate</a:t>
            </a:r>
          </a:p>
        </p:txBody>
      </p:sp>
      <p:pic>
        <p:nvPicPr>
          <p:cNvPr id="7" name="Picture 6"/>
          <p:cNvPicPr>
            <a:picLocks noChangeAspect="1"/>
          </p:cNvPicPr>
          <p:nvPr/>
        </p:nvPicPr>
        <p:blipFill>
          <a:blip r:embed="rId3"/>
          <a:stretch>
            <a:fillRect/>
          </a:stretch>
        </p:blipFill>
        <p:spPr>
          <a:xfrm>
            <a:off x="195470" y="1806775"/>
            <a:ext cx="8730537" cy="1250326"/>
          </a:xfrm>
          <a:prstGeom prst="rect">
            <a:avLst/>
          </a:prstGeom>
        </p:spPr>
      </p:pic>
      <p:sp>
        <p:nvSpPr>
          <p:cNvPr id="8" name="Rectangle 7"/>
          <p:cNvSpPr/>
          <p:nvPr/>
        </p:nvSpPr>
        <p:spPr>
          <a:xfrm>
            <a:off x="195470" y="1837901"/>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42373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Estimate Anything?</a:t>
            </a:r>
          </a:p>
        </p:txBody>
      </p:sp>
      <p:pic>
        <p:nvPicPr>
          <p:cNvPr id="4" name="Picture 3"/>
          <p:cNvPicPr>
            <a:picLocks noChangeAspect="1"/>
          </p:cNvPicPr>
          <p:nvPr/>
        </p:nvPicPr>
        <p:blipFill>
          <a:blip r:embed="rId3"/>
          <a:stretch>
            <a:fillRect/>
          </a:stretch>
        </p:blipFill>
        <p:spPr>
          <a:xfrm>
            <a:off x="4996216" y="2197100"/>
            <a:ext cx="2804403" cy="3682303"/>
          </a:xfrm>
          <a:prstGeom prst="rect">
            <a:avLst/>
          </a:prstGeom>
        </p:spPr>
      </p:pic>
      <p:sp>
        <p:nvSpPr>
          <p:cNvPr id="5" name="Oval Callout 4"/>
          <p:cNvSpPr/>
          <p:nvPr/>
        </p:nvSpPr>
        <p:spPr>
          <a:xfrm>
            <a:off x="1447800" y="1736775"/>
            <a:ext cx="3200400" cy="2200220"/>
          </a:xfrm>
          <a:prstGeom prst="wedgeEllipseCallout">
            <a:avLst>
              <a:gd name="adj1" fmla="val 76293"/>
              <a:gd name="adj2" fmla="val 3165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i="1" dirty="0">
                <a:solidFill>
                  <a:srgbClr val="3366FF"/>
                </a:solidFill>
              </a:rPr>
              <a:t>Why</a:t>
            </a:r>
            <a:r>
              <a:rPr lang="en-US" sz="3200" b="1" dirty="0">
                <a:solidFill>
                  <a:srgbClr val="3366FF"/>
                </a:solidFill>
              </a:rPr>
              <a:t> Do I Estimate?</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2875501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stretch>
            <a:fillRect/>
          </a:stretch>
        </p:blipFill>
        <p:spPr>
          <a:xfrm>
            <a:off x="195470" y="1806775"/>
            <a:ext cx="8730537" cy="1250326"/>
          </a:xfrm>
          <a:prstGeom prst="rect">
            <a:avLst/>
          </a:prstGeom>
        </p:spPr>
      </p:pic>
      <p:sp>
        <p:nvSpPr>
          <p:cNvPr id="8" name="Rectangle 7"/>
          <p:cNvSpPr/>
          <p:nvPr/>
        </p:nvSpPr>
        <p:spPr>
          <a:xfrm>
            <a:off x="195470" y="1837901"/>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sp>
        <p:nvSpPr>
          <p:cNvPr id="11" name="TextBox 10"/>
          <p:cNvSpPr txBox="1"/>
          <p:nvPr/>
        </p:nvSpPr>
        <p:spPr>
          <a:xfrm>
            <a:off x="1419312" y="4701018"/>
            <a:ext cx="1760417" cy="1200329"/>
          </a:xfrm>
          <a:prstGeom prst="rect">
            <a:avLst/>
          </a:prstGeom>
          <a:noFill/>
        </p:spPr>
        <p:txBody>
          <a:bodyPr wrap="none" rtlCol="0">
            <a:spAutoFit/>
          </a:bodyPr>
          <a:lstStyle/>
          <a:p>
            <a:pPr algn="ctr"/>
            <a:r>
              <a:rPr lang="en-US" sz="2400" dirty="0"/>
              <a:t>Three-point</a:t>
            </a:r>
            <a:br>
              <a:rPr lang="en-US" sz="2400" dirty="0"/>
            </a:br>
            <a:r>
              <a:rPr lang="en-US" sz="2400" dirty="0"/>
              <a:t>Estimate</a:t>
            </a:r>
          </a:p>
          <a:p>
            <a:pPr algn="ctr"/>
            <a:r>
              <a:rPr lang="en-US" sz="2400" i="1" dirty="0">
                <a:solidFill>
                  <a:srgbClr val="FF0000"/>
                </a:solidFill>
              </a:rPr>
              <a:t>Step 1</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865545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419312" y="4701018"/>
            <a:ext cx="1760417" cy="1200329"/>
          </a:xfrm>
          <a:prstGeom prst="rect">
            <a:avLst/>
          </a:prstGeom>
          <a:noFill/>
        </p:spPr>
        <p:txBody>
          <a:bodyPr wrap="none" rtlCol="0">
            <a:spAutoFit/>
          </a:bodyPr>
          <a:lstStyle/>
          <a:p>
            <a:pPr algn="ctr"/>
            <a:r>
              <a:rPr lang="en-US" sz="2400" dirty="0"/>
              <a:t>Three-point</a:t>
            </a:r>
            <a:br>
              <a:rPr lang="en-US" sz="2400" dirty="0"/>
            </a:br>
            <a:r>
              <a:rPr lang="en-US" sz="2400" dirty="0"/>
              <a:t>Estimate</a:t>
            </a:r>
          </a:p>
          <a:p>
            <a:pPr algn="ctr"/>
            <a:r>
              <a:rPr lang="en-US" sz="2400" i="1" dirty="0">
                <a:solidFill>
                  <a:srgbClr val="FF0000"/>
                </a:solidFill>
              </a:rPr>
              <a:t>Step 1</a:t>
            </a:r>
          </a:p>
        </p:txBody>
      </p:sp>
      <p:sp>
        <p:nvSpPr>
          <p:cNvPr id="9" name="Right Arrow 8"/>
          <p:cNvSpPr/>
          <p:nvPr/>
        </p:nvSpPr>
        <p:spPr>
          <a:xfrm rot="16200000">
            <a:off x="4231107" y="3285300"/>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113641" y="4692996"/>
            <a:ext cx="1606530" cy="830997"/>
          </a:xfrm>
          <a:prstGeom prst="rect">
            <a:avLst/>
          </a:prstGeom>
          <a:noFill/>
        </p:spPr>
        <p:txBody>
          <a:bodyPr wrap="none" rtlCol="0">
            <a:spAutoFit/>
          </a:bodyPr>
          <a:lstStyle/>
          <a:p>
            <a:pPr algn="ctr"/>
            <a:r>
              <a:rPr lang="en-US" sz="2400" dirty="0"/>
              <a:t>Subjective</a:t>
            </a:r>
          </a:p>
          <a:p>
            <a:pPr algn="ctr"/>
            <a:r>
              <a:rPr lang="en-US" sz="2400" dirty="0"/>
              <a:t>Opinion</a:t>
            </a:r>
          </a:p>
        </p:txBody>
      </p:sp>
      <p:pic>
        <p:nvPicPr>
          <p:cNvPr id="12" name="Picture 11"/>
          <p:cNvPicPr>
            <a:picLocks noChangeAspect="1"/>
          </p:cNvPicPr>
          <p:nvPr/>
        </p:nvPicPr>
        <p:blipFill>
          <a:blip r:embed="rId3"/>
          <a:stretch>
            <a:fillRect/>
          </a:stretch>
        </p:blipFill>
        <p:spPr>
          <a:xfrm>
            <a:off x="192926" y="1824256"/>
            <a:ext cx="8757872" cy="1220002"/>
          </a:xfrm>
          <a:prstGeom prst="rect">
            <a:avLst/>
          </a:prstGeom>
        </p:spPr>
      </p:pic>
      <p:sp>
        <p:nvSpPr>
          <p:cNvPr id="13" name="Rectangle 12"/>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graphicFrame>
        <p:nvGraphicFramePr>
          <p:cNvPr id="14" name="Chart 13"/>
          <p:cNvGraphicFramePr>
            <a:graphicFrameLocks/>
          </p:cNvGraphicFramePr>
          <p:nvPr>
            <p:extLst>
              <p:ext uri="{D42A27DB-BD31-4B8C-83A1-F6EECF244321}">
                <p14:modId xmlns:p14="http://schemas.microsoft.com/office/powerpoint/2010/main" val="2193998730"/>
              </p:ext>
            </p:extLst>
          </p:nvPr>
        </p:nvGraphicFramePr>
        <p:xfrm>
          <a:off x="6272146" y="3252356"/>
          <a:ext cx="1886858" cy="204882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07932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419312" y="4701018"/>
            <a:ext cx="1760417" cy="1200329"/>
          </a:xfrm>
          <a:prstGeom prst="rect">
            <a:avLst/>
          </a:prstGeom>
          <a:noFill/>
        </p:spPr>
        <p:txBody>
          <a:bodyPr wrap="none" rtlCol="0">
            <a:spAutoFit/>
          </a:bodyPr>
          <a:lstStyle/>
          <a:p>
            <a:pPr algn="ctr"/>
            <a:r>
              <a:rPr lang="en-US" sz="2400" dirty="0"/>
              <a:t>Three-point</a:t>
            </a:r>
            <a:br>
              <a:rPr lang="en-US" sz="2400" dirty="0"/>
            </a:br>
            <a:r>
              <a:rPr lang="en-US" sz="2400" dirty="0"/>
              <a:t>Estimate</a:t>
            </a:r>
          </a:p>
          <a:p>
            <a:pPr algn="ctr"/>
            <a:r>
              <a:rPr lang="en-US" sz="2400" i="1" dirty="0">
                <a:solidFill>
                  <a:srgbClr val="FF0000"/>
                </a:solidFill>
              </a:rPr>
              <a:t>Step 1</a:t>
            </a:r>
          </a:p>
        </p:txBody>
      </p:sp>
      <p:sp>
        <p:nvSpPr>
          <p:cNvPr id="9" name="Right Arrow 8"/>
          <p:cNvSpPr/>
          <p:nvPr/>
        </p:nvSpPr>
        <p:spPr>
          <a:xfrm rot="16200000">
            <a:off x="4231107" y="3285300"/>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113641" y="4692996"/>
            <a:ext cx="1606530" cy="1200329"/>
          </a:xfrm>
          <a:prstGeom prst="rect">
            <a:avLst/>
          </a:prstGeom>
          <a:noFill/>
        </p:spPr>
        <p:txBody>
          <a:bodyPr wrap="none" rtlCol="0">
            <a:spAutoFit/>
          </a:bodyPr>
          <a:lstStyle/>
          <a:p>
            <a:pPr algn="ctr"/>
            <a:r>
              <a:rPr lang="en-US" sz="2400" dirty="0"/>
              <a:t>Subjective</a:t>
            </a:r>
          </a:p>
          <a:p>
            <a:pPr algn="ctr"/>
            <a:r>
              <a:rPr lang="en-US" sz="2400" dirty="0"/>
              <a:t>Opinion</a:t>
            </a:r>
          </a:p>
          <a:p>
            <a:pPr algn="ctr"/>
            <a:r>
              <a:rPr lang="en-US" sz="2400" i="1" dirty="0">
                <a:solidFill>
                  <a:srgbClr val="FF0000"/>
                </a:solidFill>
              </a:rPr>
              <a:t>Step 3</a:t>
            </a:r>
          </a:p>
        </p:txBody>
      </p:sp>
      <p:pic>
        <p:nvPicPr>
          <p:cNvPr id="12" name="Picture 11"/>
          <p:cNvPicPr>
            <a:picLocks noChangeAspect="1"/>
          </p:cNvPicPr>
          <p:nvPr/>
        </p:nvPicPr>
        <p:blipFill>
          <a:blip r:embed="rId3"/>
          <a:stretch>
            <a:fillRect/>
          </a:stretch>
        </p:blipFill>
        <p:spPr>
          <a:xfrm>
            <a:off x="192926" y="1824256"/>
            <a:ext cx="8757872" cy="1220002"/>
          </a:xfrm>
          <a:prstGeom prst="rect">
            <a:avLst/>
          </a:prstGeom>
        </p:spPr>
      </p:pic>
      <p:sp>
        <p:nvSpPr>
          <p:cNvPr id="13" name="Rectangle 12"/>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graphicFrame>
        <p:nvGraphicFramePr>
          <p:cNvPr id="15" name="Chart 14"/>
          <p:cNvGraphicFramePr>
            <a:graphicFrameLocks/>
          </p:cNvGraphicFramePr>
          <p:nvPr>
            <p:extLst>
              <p:ext uri="{D42A27DB-BD31-4B8C-83A1-F6EECF244321}">
                <p14:modId xmlns:p14="http://schemas.microsoft.com/office/powerpoint/2010/main" val="1665511702"/>
              </p:ext>
            </p:extLst>
          </p:nvPr>
        </p:nvGraphicFramePr>
        <p:xfrm>
          <a:off x="6272146" y="3252356"/>
          <a:ext cx="1886858" cy="204882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48067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419312" y="4701018"/>
            <a:ext cx="1760417" cy="1200329"/>
          </a:xfrm>
          <a:prstGeom prst="rect">
            <a:avLst/>
          </a:prstGeom>
          <a:noFill/>
        </p:spPr>
        <p:txBody>
          <a:bodyPr wrap="none" rtlCol="0">
            <a:spAutoFit/>
          </a:bodyPr>
          <a:lstStyle/>
          <a:p>
            <a:pPr algn="ctr"/>
            <a:r>
              <a:rPr lang="en-US" sz="2400" dirty="0"/>
              <a:t>Three-point</a:t>
            </a:r>
            <a:br>
              <a:rPr lang="en-US" sz="2400" dirty="0"/>
            </a:br>
            <a:r>
              <a:rPr lang="en-US" sz="2400" dirty="0"/>
              <a:t>Estimate</a:t>
            </a:r>
          </a:p>
          <a:p>
            <a:pPr algn="ctr"/>
            <a:r>
              <a:rPr lang="en-US" sz="2400" i="1" dirty="0">
                <a:solidFill>
                  <a:srgbClr val="FF0000"/>
                </a:solidFill>
              </a:rPr>
              <a:t>Step 1</a:t>
            </a:r>
          </a:p>
        </p:txBody>
      </p:sp>
      <p:sp>
        <p:nvSpPr>
          <p:cNvPr id="9" name="Right Arrow 8"/>
          <p:cNvSpPr/>
          <p:nvPr/>
        </p:nvSpPr>
        <p:spPr>
          <a:xfrm rot="16200000">
            <a:off x="4231107" y="3285300"/>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113641" y="4692996"/>
            <a:ext cx="1606530" cy="1200329"/>
          </a:xfrm>
          <a:prstGeom prst="rect">
            <a:avLst/>
          </a:prstGeom>
          <a:noFill/>
        </p:spPr>
        <p:txBody>
          <a:bodyPr wrap="none" rtlCol="0">
            <a:spAutoFit/>
          </a:bodyPr>
          <a:lstStyle/>
          <a:p>
            <a:pPr algn="ctr"/>
            <a:r>
              <a:rPr lang="en-US" sz="2400" dirty="0"/>
              <a:t>Subjective</a:t>
            </a:r>
          </a:p>
          <a:p>
            <a:pPr algn="ctr"/>
            <a:r>
              <a:rPr lang="en-US" sz="2400" dirty="0"/>
              <a:t>Opinion</a:t>
            </a:r>
          </a:p>
          <a:p>
            <a:pPr algn="ctr"/>
            <a:r>
              <a:rPr lang="en-US" sz="2400" i="1" dirty="0">
                <a:solidFill>
                  <a:srgbClr val="FF0000"/>
                </a:solidFill>
              </a:rPr>
              <a:t>Step 3</a:t>
            </a:r>
          </a:p>
        </p:txBody>
      </p:sp>
      <p:sp>
        <p:nvSpPr>
          <p:cNvPr id="14" name="Right Arrow 13"/>
          <p:cNvSpPr/>
          <p:nvPr/>
        </p:nvSpPr>
        <p:spPr>
          <a:xfrm rot="16200000">
            <a:off x="6348663" y="3290934"/>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341805" y="4698630"/>
            <a:ext cx="1385316" cy="830997"/>
          </a:xfrm>
          <a:prstGeom prst="rect">
            <a:avLst/>
          </a:prstGeom>
          <a:noFill/>
        </p:spPr>
        <p:txBody>
          <a:bodyPr wrap="none" rtlCol="0">
            <a:spAutoFit/>
          </a:bodyPr>
          <a:lstStyle/>
          <a:p>
            <a:pPr algn="ctr"/>
            <a:r>
              <a:rPr lang="en-US" sz="2400" dirty="0"/>
              <a:t>Planning</a:t>
            </a:r>
          </a:p>
          <a:p>
            <a:pPr algn="ctr"/>
            <a:r>
              <a:rPr lang="en-US" sz="2400" dirty="0"/>
              <a:t>Estimate</a:t>
            </a:r>
          </a:p>
        </p:txBody>
      </p:sp>
      <p:pic>
        <p:nvPicPr>
          <p:cNvPr id="16" name="Picture 15"/>
          <p:cNvPicPr>
            <a:picLocks noChangeAspect="1"/>
          </p:cNvPicPr>
          <p:nvPr/>
        </p:nvPicPr>
        <p:blipFill>
          <a:blip r:embed="rId3"/>
          <a:stretch>
            <a:fillRect/>
          </a:stretch>
        </p:blipFill>
        <p:spPr>
          <a:xfrm>
            <a:off x="178028" y="1795681"/>
            <a:ext cx="8782050" cy="1247775"/>
          </a:xfrm>
          <a:prstGeom prst="rect">
            <a:avLst/>
          </a:prstGeom>
        </p:spPr>
      </p:pic>
      <p:sp>
        <p:nvSpPr>
          <p:cNvPr id="17" name="Rectangle 16"/>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721578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5" name="Right Arrow 4"/>
          <p:cNvSpPr/>
          <p:nvPr/>
        </p:nvSpPr>
        <p:spPr>
          <a:xfrm rot="16200000">
            <a:off x="1573360" y="3314537"/>
            <a:ext cx="1397729" cy="112748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1419312" y="4701018"/>
            <a:ext cx="1760417" cy="1200329"/>
          </a:xfrm>
          <a:prstGeom prst="rect">
            <a:avLst/>
          </a:prstGeom>
          <a:noFill/>
        </p:spPr>
        <p:txBody>
          <a:bodyPr wrap="none" rtlCol="0">
            <a:spAutoFit/>
          </a:bodyPr>
          <a:lstStyle/>
          <a:p>
            <a:pPr algn="ctr"/>
            <a:r>
              <a:rPr lang="en-US" sz="2400" dirty="0"/>
              <a:t>Three-point</a:t>
            </a:r>
            <a:br>
              <a:rPr lang="en-US" sz="2400" dirty="0"/>
            </a:br>
            <a:r>
              <a:rPr lang="en-US" sz="2400" dirty="0"/>
              <a:t>Estimate</a:t>
            </a:r>
          </a:p>
          <a:p>
            <a:pPr algn="ctr"/>
            <a:r>
              <a:rPr lang="en-US" sz="2400" i="1" dirty="0">
                <a:solidFill>
                  <a:srgbClr val="FF0000"/>
                </a:solidFill>
              </a:rPr>
              <a:t>Step 1</a:t>
            </a:r>
          </a:p>
        </p:txBody>
      </p:sp>
      <p:sp>
        <p:nvSpPr>
          <p:cNvPr id="9" name="Right Arrow 8"/>
          <p:cNvSpPr/>
          <p:nvPr/>
        </p:nvSpPr>
        <p:spPr>
          <a:xfrm rot="16200000">
            <a:off x="4231107" y="3285300"/>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113641" y="4692996"/>
            <a:ext cx="1606530" cy="1200329"/>
          </a:xfrm>
          <a:prstGeom prst="rect">
            <a:avLst/>
          </a:prstGeom>
          <a:noFill/>
        </p:spPr>
        <p:txBody>
          <a:bodyPr wrap="none" rtlCol="0">
            <a:spAutoFit/>
          </a:bodyPr>
          <a:lstStyle/>
          <a:p>
            <a:pPr algn="ctr"/>
            <a:r>
              <a:rPr lang="en-US" sz="2400" dirty="0"/>
              <a:t>Subjective</a:t>
            </a:r>
          </a:p>
          <a:p>
            <a:pPr algn="ctr"/>
            <a:r>
              <a:rPr lang="en-US" sz="2400" dirty="0"/>
              <a:t>Opinion</a:t>
            </a:r>
          </a:p>
          <a:p>
            <a:pPr algn="ctr"/>
            <a:r>
              <a:rPr lang="en-US" sz="2400" i="1" dirty="0">
                <a:solidFill>
                  <a:srgbClr val="FF0000"/>
                </a:solidFill>
              </a:rPr>
              <a:t>Step 3</a:t>
            </a:r>
          </a:p>
        </p:txBody>
      </p:sp>
      <p:sp>
        <p:nvSpPr>
          <p:cNvPr id="14" name="Right Arrow 13"/>
          <p:cNvSpPr/>
          <p:nvPr/>
        </p:nvSpPr>
        <p:spPr>
          <a:xfrm rot="16200000">
            <a:off x="6348663" y="3290934"/>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341805" y="4698630"/>
            <a:ext cx="1385316" cy="1200329"/>
          </a:xfrm>
          <a:prstGeom prst="rect">
            <a:avLst/>
          </a:prstGeom>
          <a:noFill/>
        </p:spPr>
        <p:txBody>
          <a:bodyPr wrap="none" rtlCol="0">
            <a:spAutoFit/>
          </a:bodyPr>
          <a:lstStyle/>
          <a:p>
            <a:pPr algn="ctr"/>
            <a:r>
              <a:rPr lang="en-US" sz="2400" dirty="0"/>
              <a:t>Planning</a:t>
            </a:r>
          </a:p>
          <a:p>
            <a:pPr algn="ctr"/>
            <a:r>
              <a:rPr lang="en-US" sz="2400" dirty="0"/>
              <a:t>Estimate</a:t>
            </a:r>
          </a:p>
          <a:p>
            <a:pPr algn="ctr"/>
            <a:r>
              <a:rPr lang="en-US" sz="2400" i="1" dirty="0">
                <a:solidFill>
                  <a:srgbClr val="FF0000"/>
                </a:solidFill>
              </a:rPr>
              <a:t>Step 5</a:t>
            </a:r>
          </a:p>
        </p:txBody>
      </p:sp>
      <p:pic>
        <p:nvPicPr>
          <p:cNvPr id="16" name="Picture 15"/>
          <p:cNvPicPr>
            <a:picLocks noChangeAspect="1"/>
          </p:cNvPicPr>
          <p:nvPr/>
        </p:nvPicPr>
        <p:blipFill>
          <a:blip r:embed="rId3"/>
          <a:stretch>
            <a:fillRect/>
          </a:stretch>
        </p:blipFill>
        <p:spPr>
          <a:xfrm>
            <a:off x="178028" y="1795681"/>
            <a:ext cx="8782050" cy="1247775"/>
          </a:xfrm>
          <a:prstGeom prst="rect">
            <a:avLst/>
          </a:prstGeom>
        </p:spPr>
      </p:pic>
      <p:sp>
        <p:nvSpPr>
          <p:cNvPr id="17" name="Rectangle 16"/>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540954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pic>
        <p:nvPicPr>
          <p:cNvPr id="16" name="Picture 15"/>
          <p:cNvPicPr>
            <a:picLocks noChangeAspect="1"/>
          </p:cNvPicPr>
          <p:nvPr/>
        </p:nvPicPr>
        <p:blipFill>
          <a:blip r:embed="rId3"/>
          <a:stretch>
            <a:fillRect/>
          </a:stretch>
        </p:blipFill>
        <p:spPr>
          <a:xfrm>
            <a:off x="178028" y="1795681"/>
            <a:ext cx="8782050" cy="1247775"/>
          </a:xfrm>
          <a:prstGeom prst="rect">
            <a:avLst/>
          </a:prstGeom>
        </p:spPr>
      </p:pic>
      <p:sp>
        <p:nvSpPr>
          <p:cNvPr id="17" name="Rectangle 16"/>
          <p:cNvSpPr/>
          <p:nvPr/>
        </p:nvSpPr>
        <p:spPr>
          <a:xfrm>
            <a:off x="195470" y="1824256"/>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sp>
        <p:nvSpPr>
          <p:cNvPr id="12" name="Right Arrow 11"/>
          <p:cNvSpPr/>
          <p:nvPr/>
        </p:nvSpPr>
        <p:spPr>
          <a:xfrm rot="16200000">
            <a:off x="7727425" y="3229391"/>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219251" y="3962119"/>
            <a:ext cx="7467600" cy="1077218"/>
          </a:xfrm>
          <a:prstGeom prst="rect">
            <a:avLst/>
          </a:prstGeom>
          <a:noFill/>
        </p:spPr>
        <p:txBody>
          <a:bodyPr wrap="square" rtlCol="0">
            <a:spAutoFit/>
          </a:bodyPr>
          <a:lstStyle/>
          <a:p>
            <a:pPr algn="ctr"/>
            <a:r>
              <a:rPr lang="en-US" sz="3200" b="1" dirty="0">
                <a:solidFill>
                  <a:srgbClr val="FF0000"/>
                </a:solidFill>
              </a:rPr>
              <a:t>63% </a:t>
            </a:r>
            <a:r>
              <a:rPr lang="en-US" sz="3200" dirty="0"/>
              <a:t>is the probability of the expense being </a:t>
            </a:r>
            <a:r>
              <a:rPr lang="en-US" sz="3200" b="1" i="1" dirty="0"/>
              <a:t>equal to or less than</a:t>
            </a:r>
            <a:r>
              <a:rPr lang="en-US" sz="3200" b="1" dirty="0"/>
              <a:t> </a:t>
            </a:r>
            <a:r>
              <a:rPr lang="en-US" sz="3200" dirty="0">
                <a:solidFill>
                  <a:srgbClr val="FF0000"/>
                </a:solidFill>
              </a:rPr>
              <a:t>$60,000</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8422721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7" name="Right Arrow 6"/>
          <p:cNvSpPr/>
          <p:nvPr/>
        </p:nvSpPr>
        <p:spPr>
          <a:xfrm rot="16200000">
            <a:off x="7717318" y="3311431"/>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14782" y="3699747"/>
            <a:ext cx="7467600" cy="1569660"/>
          </a:xfrm>
          <a:prstGeom prst="rect">
            <a:avLst/>
          </a:prstGeom>
          <a:noFill/>
        </p:spPr>
        <p:txBody>
          <a:bodyPr wrap="square" rtlCol="0">
            <a:spAutoFit/>
          </a:bodyPr>
          <a:lstStyle/>
          <a:p>
            <a:pPr algn="ctr"/>
            <a:r>
              <a:rPr lang="en-US" sz="3200" b="1" dirty="0">
                <a:solidFill>
                  <a:srgbClr val="FF0000"/>
                </a:solidFill>
              </a:rPr>
              <a:t>91% </a:t>
            </a:r>
            <a:r>
              <a:rPr lang="en-US" sz="3200" dirty="0"/>
              <a:t>is the probability of the expense being </a:t>
            </a:r>
            <a:r>
              <a:rPr lang="en-US" sz="3200" b="1" i="1" dirty="0"/>
              <a:t>equal to or less than</a:t>
            </a:r>
            <a:r>
              <a:rPr lang="en-US" sz="3200" b="1" dirty="0"/>
              <a:t> </a:t>
            </a:r>
            <a:r>
              <a:rPr lang="en-US" sz="3200" dirty="0">
                <a:solidFill>
                  <a:srgbClr val="FF0000"/>
                </a:solidFill>
              </a:rPr>
              <a:t>$75,000</a:t>
            </a:r>
          </a:p>
          <a:p>
            <a:pPr algn="ctr"/>
            <a:r>
              <a:rPr lang="en-US" sz="3200" i="1" dirty="0"/>
              <a:t>…with </a:t>
            </a:r>
            <a:r>
              <a:rPr lang="en-US" sz="3200" i="1" dirty="0">
                <a:solidFill>
                  <a:srgbClr val="008000"/>
                </a:solidFill>
              </a:rPr>
              <a:t>Medium-High</a:t>
            </a:r>
            <a:r>
              <a:rPr lang="en-US" sz="3200" i="1" dirty="0"/>
              <a:t> confidence</a:t>
            </a:r>
          </a:p>
        </p:txBody>
      </p:sp>
      <p:pic>
        <p:nvPicPr>
          <p:cNvPr id="9" name="Picture 8"/>
          <p:cNvPicPr>
            <a:picLocks noChangeAspect="1"/>
          </p:cNvPicPr>
          <p:nvPr/>
        </p:nvPicPr>
        <p:blipFill>
          <a:blip r:embed="rId3"/>
          <a:stretch>
            <a:fillRect/>
          </a:stretch>
        </p:blipFill>
        <p:spPr>
          <a:xfrm>
            <a:off x="189886" y="1786149"/>
            <a:ext cx="8801100" cy="1257300"/>
          </a:xfrm>
          <a:prstGeom prst="rect">
            <a:avLst/>
          </a:prstGeom>
        </p:spPr>
      </p:pic>
      <p:sp>
        <p:nvSpPr>
          <p:cNvPr id="10" name="Oval 9"/>
          <p:cNvSpPr/>
          <p:nvPr/>
        </p:nvSpPr>
        <p:spPr>
          <a:xfrm>
            <a:off x="6277972" y="2143342"/>
            <a:ext cx="1580554" cy="1119371"/>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81822" y="1824249"/>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6395576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12" name="Right Arrow 11"/>
          <p:cNvSpPr/>
          <p:nvPr/>
        </p:nvSpPr>
        <p:spPr>
          <a:xfrm rot="16200000">
            <a:off x="7730966" y="3303856"/>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219251" y="3787712"/>
            <a:ext cx="7467600" cy="1692771"/>
          </a:xfrm>
          <a:prstGeom prst="rect">
            <a:avLst/>
          </a:prstGeom>
          <a:noFill/>
        </p:spPr>
        <p:txBody>
          <a:bodyPr wrap="square" rtlCol="0">
            <a:spAutoFit/>
          </a:bodyPr>
          <a:lstStyle/>
          <a:p>
            <a:pPr algn="ctr"/>
            <a:r>
              <a:rPr lang="en-US" sz="3200" b="1" dirty="0">
                <a:solidFill>
                  <a:srgbClr val="FF0000"/>
                </a:solidFill>
              </a:rPr>
              <a:t>98% </a:t>
            </a:r>
            <a:r>
              <a:rPr lang="en-US" sz="3200" dirty="0"/>
              <a:t>is the probability of the expense being </a:t>
            </a:r>
            <a:r>
              <a:rPr lang="en-US" sz="3200" b="1" i="1" dirty="0"/>
              <a:t>equal to or less than</a:t>
            </a:r>
            <a:r>
              <a:rPr lang="en-US" sz="3200" b="1" dirty="0"/>
              <a:t> </a:t>
            </a:r>
            <a:r>
              <a:rPr lang="en-US" sz="3200" dirty="0">
                <a:solidFill>
                  <a:srgbClr val="FF0000"/>
                </a:solidFill>
              </a:rPr>
              <a:t>$75,000</a:t>
            </a:r>
            <a:br>
              <a:rPr lang="en-US" sz="3200" dirty="0">
                <a:solidFill>
                  <a:srgbClr val="FF0000"/>
                </a:solidFill>
              </a:rPr>
            </a:br>
            <a:r>
              <a:rPr lang="en-US" sz="3200" i="1" dirty="0"/>
              <a:t>…with </a:t>
            </a:r>
            <a:r>
              <a:rPr lang="en-US" sz="4000" b="1" i="1" dirty="0">
                <a:solidFill>
                  <a:srgbClr val="008000"/>
                </a:solidFill>
              </a:rPr>
              <a:t>High</a:t>
            </a:r>
            <a:r>
              <a:rPr lang="en-US" sz="4000" i="1" dirty="0">
                <a:solidFill>
                  <a:srgbClr val="008000"/>
                </a:solidFill>
              </a:rPr>
              <a:t> </a:t>
            </a:r>
            <a:r>
              <a:rPr lang="en-US" sz="3200" i="1" dirty="0"/>
              <a:t>confidence</a:t>
            </a:r>
            <a:endParaRPr lang="en-US" sz="3200" dirty="0">
              <a:solidFill>
                <a:srgbClr val="FF0000"/>
              </a:solidFill>
            </a:endParaRPr>
          </a:p>
        </p:txBody>
      </p:sp>
      <p:pic>
        <p:nvPicPr>
          <p:cNvPr id="14" name="Picture 13"/>
          <p:cNvPicPr>
            <a:picLocks noChangeAspect="1"/>
          </p:cNvPicPr>
          <p:nvPr/>
        </p:nvPicPr>
        <p:blipFill>
          <a:blip r:embed="rId3"/>
          <a:stretch>
            <a:fillRect/>
          </a:stretch>
        </p:blipFill>
        <p:spPr>
          <a:xfrm>
            <a:off x="194009" y="1772507"/>
            <a:ext cx="8820150" cy="1257300"/>
          </a:xfrm>
          <a:prstGeom prst="rect">
            <a:avLst/>
          </a:prstGeom>
        </p:spPr>
      </p:pic>
      <p:sp>
        <p:nvSpPr>
          <p:cNvPr id="15" name="Oval 14"/>
          <p:cNvSpPr/>
          <p:nvPr/>
        </p:nvSpPr>
        <p:spPr>
          <a:xfrm>
            <a:off x="3953051" y="2170177"/>
            <a:ext cx="2406806" cy="1240630"/>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470" y="1810607"/>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9318386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Statistical PERT Free Template!</a:t>
            </a:r>
          </a:p>
        </p:txBody>
      </p:sp>
      <p:sp>
        <p:nvSpPr>
          <p:cNvPr id="8" name="Right Arrow 7"/>
          <p:cNvSpPr/>
          <p:nvPr/>
        </p:nvSpPr>
        <p:spPr>
          <a:xfrm rot="16200000">
            <a:off x="7717318" y="3271792"/>
            <a:ext cx="1371600" cy="117107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205603" y="3823878"/>
            <a:ext cx="7467600" cy="1692771"/>
          </a:xfrm>
          <a:prstGeom prst="rect">
            <a:avLst/>
          </a:prstGeom>
          <a:noFill/>
        </p:spPr>
        <p:txBody>
          <a:bodyPr wrap="square" rtlCol="0">
            <a:spAutoFit/>
          </a:bodyPr>
          <a:lstStyle/>
          <a:p>
            <a:pPr algn="ctr"/>
            <a:r>
              <a:rPr lang="en-US" sz="3200" b="1" dirty="0">
                <a:solidFill>
                  <a:srgbClr val="FF0000"/>
                </a:solidFill>
              </a:rPr>
              <a:t>79% </a:t>
            </a:r>
            <a:r>
              <a:rPr lang="en-US" sz="3200" dirty="0"/>
              <a:t>is the probability of the expense being </a:t>
            </a:r>
            <a:r>
              <a:rPr lang="en-US" sz="3200" b="1" i="1" dirty="0"/>
              <a:t>equal to or less than</a:t>
            </a:r>
            <a:r>
              <a:rPr lang="en-US" sz="3200" b="1" dirty="0"/>
              <a:t> </a:t>
            </a:r>
            <a:r>
              <a:rPr lang="en-US" sz="3200" dirty="0">
                <a:solidFill>
                  <a:srgbClr val="FF0000"/>
                </a:solidFill>
              </a:rPr>
              <a:t>$75,000</a:t>
            </a:r>
            <a:br>
              <a:rPr lang="en-US" sz="3200" dirty="0">
                <a:solidFill>
                  <a:srgbClr val="FF0000"/>
                </a:solidFill>
              </a:rPr>
            </a:br>
            <a:r>
              <a:rPr lang="en-US" sz="3200" dirty="0"/>
              <a:t>…</a:t>
            </a:r>
            <a:r>
              <a:rPr lang="en-US" sz="3200" i="1" dirty="0"/>
              <a:t>with </a:t>
            </a:r>
            <a:r>
              <a:rPr lang="en-US" sz="4000" b="1" i="1" dirty="0">
                <a:solidFill>
                  <a:srgbClr val="008000"/>
                </a:solidFill>
              </a:rPr>
              <a:t>Low</a:t>
            </a:r>
            <a:r>
              <a:rPr lang="en-US" sz="4000" b="1" i="1" dirty="0">
                <a:solidFill>
                  <a:srgbClr val="FF0000"/>
                </a:solidFill>
              </a:rPr>
              <a:t> </a:t>
            </a:r>
            <a:r>
              <a:rPr lang="en-US" sz="3200" i="1" dirty="0"/>
              <a:t>confidence</a:t>
            </a:r>
            <a:endParaRPr lang="en-US" sz="3200" dirty="0">
              <a:solidFill>
                <a:srgbClr val="FF0000"/>
              </a:solidFill>
            </a:endParaRPr>
          </a:p>
        </p:txBody>
      </p:sp>
      <p:pic>
        <p:nvPicPr>
          <p:cNvPr id="10" name="Picture 9"/>
          <p:cNvPicPr>
            <a:picLocks noChangeAspect="1"/>
          </p:cNvPicPr>
          <p:nvPr/>
        </p:nvPicPr>
        <p:blipFill>
          <a:blip r:embed="rId3"/>
          <a:stretch>
            <a:fillRect/>
          </a:stretch>
        </p:blipFill>
        <p:spPr>
          <a:xfrm>
            <a:off x="180361" y="1782033"/>
            <a:ext cx="8820150" cy="1247775"/>
          </a:xfrm>
          <a:prstGeom prst="rect">
            <a:avLst/>
          </a:prstGeom>
        </p:spPr>
      </p:pic>
      <p:sp>
        <p:nvSpPr>
          <p:cNvPr id="11" name="Oval 10"/>
          <p:cNvSpPr/>
          <p:nvPr/>
        </p:nvSpPr>
        <p:spPr>
          <a:xfrm>
            <a:off x="3903259" y="2170178"/>
            <a:ext cx="2429302" cy="1240630"/>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81822" y="1810608"/>
            <a:ext cx="84151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FF"/>
                </a:solidFill>
              </a:rPr>
              <a:t>Statistical PERT Template for Expenses</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2385424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Easy Steps of Statistical PERT</a:t>
            </a:r>
          </a:p>
        </p:txBody>
      </p:sp>
      <p:sp>
        <p:nvSpPr>
          <p:cNvPr id="4" name="TextBox 3"/>
          <p:cNvSpPr txBox="1"/>
          <p:nvPr/>
        </p:nvSpPr>
        <p:spPr>
          <a:xfrm>
            <a:off x="685800" y="1941394"/>
            <a:ext cx="7144456" cy="3046988"/>
          </a:xfrm>
          <a:prstGeom prst="rect">
            <a:avLst/>
          </a:prstGeom>
          <a:noFill/>
        </p:spPr>
        <p:txBody>
          <a:bodyPr wrap="none" rtlCol="0">
            <a:spAutoFit/>
          </a:bodyPr>
          <a:lstStyle/>
          <a:p>
            <a:pPr marL="342900" indent="-342900">
              <a:buFont typeface="+mj-lt"/>
              <a:buAutoNum type="arabicPeriod"/>
            </a:pPr>
            <a:r>
              <a:rPr lang="en-US" sz="3200" dirty="0"/>
              <a:t> Create a </a:t>
            </a:r>
            <a:r>
              <a:rPr lang="en-US" sz="3200" dirty="0">
                <a:solidFill>
                  <a:srgbClr val="0033CC"/>
                </a:solidFill>
              </a:rPr>
              <a:t>3-point estimate</a:t>
            </a:r>
          </a:p>
          <a:p>
            <a:pPr marL="342900" indent="-342900">
              <a:buFont typeface="+mj-lt"/>
              <a:buAutoNum type="arabicPeriod"/>
            </a:pPr>
            <a:r>
              <a:rPr lang="en-US" sz="3200" dirty="0"/>
              <a:t> Estimate the </a:t>
            </a:r>
            <a:r>
              <a:rPr lang="en-US" sz="3200" dirty="0">
                <a:solidFill>
                  <a:srgbClr val="0033CC"/>
                </a:solidFill>
              </a:rPr>
              <a:t>mean</a:t>
            </a:r>
          </a:p>
          <a:p>
            <a:pPr marL="342900" indent="-342900">
              <a:buFont typeface="+mj-lt"/>
              <a:buAutoNum type="arabicPeriod"/>
            </a:pPr>
            <a:r>
              <a:rPr lang="en-US" sz="3200" dirty="0"/>
              <a:t> Render a </a:t>
            </a:r>
            <a:r>
              <a:rPr lang="en-US" sz="3200" dirty="0">
                <a:solidFill>
                  <a:srgbClr val="0033CC"/>
                </a:solidFill>
              </a:rPr>
              <a:t>subjective opinion </a:t>
            </a:r>
            <a:br>
              <a:rPr lang="en-US" sz="3200" dirty="0"/>
            </a:br>
            <a:r>
              <a:rPr lang="en-US" sz="3200" dirty="0"/>
              <a:t> about the mode</a:t>
            </a:r>
          </a:p>
          <a:p>
            <a:pPr marL="342900" indent="-342900">
              <a:buFont typeface="+mj-lt"/>
              <a:buAutoNum type="arabicPeriod"/>
            </a:pPr>
            <a:r>
              <a:rPr lang="en-US" sz="3200" dirty="0"/>
              <a:t> Create a </a:t>
            </a:r>
            <a:r>
              <a:rPr lang="en-US" sz="3200" dirty="0">
                <a:solidFill>
                  <a:srgbClr val="0033CC"/>
                </a:solidFill>
              </a:rPr>
              <a:t>SPERT standard deviation</a:t>
            </a:r>
          </a:p>
          <a:p>
            <a:pPr marL="342900" indent="-342900">
              <a:buFont typeface="+mj-lt"/>
              <a:buAutoNum type="arabicPeriod"/>
            </a:pPr>
            <a:r>
              <a:rPr lang="en-US" sz="3200" dirty="0"/>
              <a:t> Choose a </a:t>
            </a:r>
            <a:r>
              <a:rPr lang="en-US" sz="3200" dirty="0">
                <a:solidFill>
                  <a:srgbClr val="0033CC"/>
                </a:solidFill>
              </a:rPr>
              <a:t>planning estimate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71781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Estimate Anything?</a:t>
            </a:r>
          </a:p>
        </p:txBody>
      </p:sp>
      <p:pic>
        <p:nvPicPr>
          <p:cNvPr id="4" name="Picture 2" descr="http://b-i.forbesimg.com/jacobmorgan/files/2013/09/bring_togeth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899" y="2520749"/>
            <a:ext cx="5748621" cy="33445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7500" y="1771976"/>
            <a:ext cx="8572500" cy="461665"/>
          </a:xfrm>
          <a:prstGeom prst="rect">
            <a:avLst/>
          </a:prstGeom>
          <a:noFill/>
        </p:spPr>
        <p:txBody>
          <a:bodyPr wrap="square" rtlCol="0">
            <a:spAutoFit/>
          </a:bodyPr>
          <a:lstStyle/>
          <a:p>
            <a:pPr algn="ctr"/>
            <a:r>
              <a:rPr lang="en-US" sz="2400" b="1" dirty="0"/>
              <a:t>To </a:t>
            </a:r>
            <a:r>
              <a:rPr lang="en-US" sz="2400" b="1" dirty="0">
                <a:solidFill>
                  <a:srgbClr val="0033CC"/>
                </a:solidFill>
              </a:rPr>
              <a:t>align</a:t>
            </a:r>
            <a:r>
              <a:rPr lang="en-US" sz="2400" b="1" dirty="0"/>
              <a:t> everyone’s </a:t>
            </a:r>
            <a:r>
              <a:rPr lang="en-US" sz="2400" b="1" dirty="0">
                <a:solidFill>
                  <a:srgbClr val="0033CC"/>
                </a:solidFill>
              </a:rPr>
              <a:t>expectations </a:t>
            </a:r>
            <a:r>
              <a:rPr lang="en-US" sz="2400" b="1" dirty="0"/>
              <a:t>about </a:t>
            </a:r>
            <a:r>
              <a:rPr lang="en-US" sz="2400" b="1" dirty="0">
                <a:solidFill>
                  <a:srgbClr val="0033CC"/>
                </a:solidFill>
              </a:rPr>
              <a:t>uncertainties</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10088186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Five Easy Steps of Statistical PERT</a:t>
            </a:r>
          </a:p>
        </p:txBody>
      </p:sp>
      <p:sp>
        <p:nvSpPr>
          <p:cNvPr id="5" name="TextBox 4"/>
          <p:cNvSpPr txBox="1"/>
          <p:nvPr/>
        </p:nvSpPr>
        <p:spPr>
          <a:xfrm>
            <a:off x="691488" y="1941395"/>
            <a:ext cx="7144456" cy="3046988"/>
          </a:xfrm>
          <a:prstGeom prst="rect">
            <a:avLst/>
          </a:prstGeom>
          <a:noFill/>
        </p:spPr>
        <p:txBody>
          <a:bodyPr wrap="none" rtlCol="0">
            <a:spAutoFit/>
          </a:bodyPr>
          <a:lstStyle/>
          <a:p>
            <a:pPr marL="342900" indent="-342900">
              <a:buFont typeface="+mj-lt"/>
              <a:buAutoNum type="arabicPeriod"/>
            </a:pPr>
            <a:r>
              <a:rPr lang="en-US" sz="3200" dirty="0">
                <a:solidFill>
                  <a:srgbClr val="FF0000"/>
                </a:solidFill>
              </a:rPr>
              <a:t> Create a 3-point estimate</a:t>
            </a:r>
          </a:p>
          <a:p>
            <a:pPr marL="342900" indent="-342900">
              <a:buFont typeface="+mj-lt"/>
              <a:buAutoNum type="arabicPeriod"/>
            </a:pPr>
            <a:r>
              <a:rPr lang="en-US" sz="3200" dirty="0">
                <a:solidFill>
                  <a:schemeClr val="bg1">
                    <a:lumMod val="75000"/>
                  </a:schemeClr>
                </a:solidFill>
              </a:rPr>
              <a:t> Estimate the mean</a:t>
            </a:r>
          </a:p>
          <a:p>
            <a:pPr marL="342900" indent="-342900">
              <a:buFont typeface="+mj-lt"/>
              <a:buAutoNum type="arabicPeriod"/>
            </a:pPr>
            <a:r>
              <a:rPr lang="en-US" sz="3200" dirty="0">
                <a:solidFill>
                  <a:srgbClr val="FF0000"/>
                </a:solidFill>
              </a:rPr>
              <a:t> Render a subjective opinion </a:t>
            </a:r>
            <a:br>
              <a:rPr lang="en-US" sz="3200" dirty="0">
                <a:solidFill>
                  <a:srgbClr val="FF0000"/>
                </a:solidFill>
              </a:rPr>
            </a:br>
            <a:r>
              <a:rPr lang="en-US" sz="3200" dirty="0">
                <a:solidFill>
                  <a:srgbClr val="FF0000"/>
                </a:solidFill>
              </a:rPr>
              <a:t> about the mode</a:t>
            </a:r>
          </a:p>
          <a:p>
            <a:pPr marL="342900" indent="-342900">
              <a:buFont typeface="+mj-lt"/>
              <a:buAutoNum type="arabicPeriod"/>
            </a:pPr>
            <a:r>
              <a:rPr lang="en-US" sz="3200" dirty="0">
                <a:solidFill>
                  <a:schemeClr val="bg1">
                    <a:lumMod val="75000"/>
                  </a:schemeClr>
                </a:solidFill>
              </a:rPr>
              <a:t> Create a SPERT standard deviation</a:t>
            </a:r>
          </a:p>
          <a:p>
            <a:pPr marL="342900" indent="-342900">
              <a:buFont typeface="+mj-lt"/>
              <a:buAutoNum type="arabicPeriod"/>
            </a:pPr>
            <a:r>
              <a:rPr lang="en-US" sz="3200" dirty="0">
                <a:solidFill>
                  <a:srgbClr val="FF0000"/>
                </a:solidFill>
              </a:rPr>
              <a:t> Choose a planning estimate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1117873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47838" y="352848"/>
            <a:ext cx="2108270" cy="923330"/>
          </a:xfrm>
          <a:prstGeom prst="rect">
            <a:avLst/>
          </a:prstGeom>
          <a:noFill/>
        </p:spPr>
        <p:txBody>
          <a:bodyPr wrap="none" rtlCol="0">
            <a:spAutoFit/>
          </a:bodyPr>
          <a:lstStyle/>
          <a:p>
            <a:pPr algn="ctr"/>
            <a:r>
              <a:rPr lang="en-US" sz="5400" b="1" dirty="0">
                <a:solidFill>
                  <a:schemeClr val="accent1">
                    <a:lumMod val="25000"/>
                  </a:schemeClr>
                </a:solidFill>
              </a:rPr>
              <a:t>Demo</a:t>
            </a:r>
            <a:endParaRPr lang="en-US" sz="60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091" y="1747990"/>
            <a:ext cx="5213835" cy="3891307"/>
          </a:xfrm>
          <a:prstGeom prst="rect">
            <a:avLst/>
          </a:prstGeom>
          <a:solidFill>
            <a:srgbClr val="F15929"/>
          </a:solid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091" y="1603612"/>
            <a:ext cx="5213835" cy="3279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31060755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55343" y="352848"/>
            <a:ext cx="3493264" cy="923330"/>
          </a:xfrm>
          <a:prstGeom prst="rect">
            <a:avLst/>
          </a:prstGeom>
          <a:noFill/>
        </p:spPr>
        <p:txBody>
          <a:bodyPr wrap="none" rtlCol="0">
            <a:spAutoFit/>
          </a:bodyPr>
          <a:lstStyle/>
          <a:p>
            <a:pPr algn="ctr"/>
            <a:r>
              <a:rPr lang="en-US" sz="5400" b="1" dirty="0">
                <a:solidFill>
                  <a:schemeClr val="accent1">
                    <a:lumMod val="25000"/>
                  </a:schemeClr>
                </a:solidFill>
              </a:rPr>
              <a:t>Why I Use</a:t>
            </a:r>
            <a:endParaRPr lang="en-US" sz="6000" dirty="0">
              <a:solidFill>
                <a:schemeClr val="accent1">
                  <a:lumMod val="25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091" y="1747990"/>
            <a:ext cx="5213835" cy="3891307"/>
          </a:xfrm>
          <a:prstGeom prst="rect">
            <a:avLst/>
          </a:prstGeom>
          <a:solidFill>
            <a:srgbClr val="F15929"/>
          </a:solid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7091" y="1603612"/>
            <a:ext cx="5213835" cy="327910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4343164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I Use Statistical PERT</a:t>
            </a:r>
          </a:p>
        </p:txBody>
      </p:sp>
      <p:pic>
        <p:nvPicPr>
          <p:cNvPr id="5" name="Picture 4"/>
          <p:cNvPicPr>
            <a:picLocks noChangeAspect="1"/>
          </p:cNvPicPr>
          <p:nvPr/>
        </p:nvPicPr>
        <p:blipFill>
          <a:blip r:embed="rId3"/>
          <a:stretch>
            <a:fillRect/>
          </a:stretch>
        </p:blipFill>
        <p:spPr>
          <a:xfrm>
            <a:off x="928047" y="2028397"/>
            <a:ext cx="2983695" cy="1733897"/>
          </a:xfrm>
          <a:prstGeom prst="rect">
            <a:avLst/>
          </a:prstGeom>
        </p:spPr>
      </p:pic>
      <p:sp>
        <p:nvSpPr>
          <p:cNvPr id="7" name="TextBox 6"/>
          <p:cNvSpPr txBox="1"/>
          <p:nvPr/>
        </p:nvSpPr>
        <p:spPr>
          <a:xfrm>
            <a:off x="4181143" y="2410207"/>
            <a:ext cx="4277057" cy="1200329"/>
          </a:xfrm>
          <a:prstGeom prst="rect">
            <a:avLst/>
          </a:prstGeom>
          <a:noFill/>
        </p:spPr>
        <p:txBody>
          <a:bodyPr wrap="square" rtlCol="0">
            <a:spAutoFit/>
          </a:bodyPr>
          <a:lstStyle/>
          <a:p>
            <a:pPr algn="ctr"/>
            <a:r>
              <a:rPr lang="en-US" sz="2400" b="1" dirty="0"/>
              <a:t>To </a:t>
            </a:r>
            <a:r>
              <a:rPr lang="en-US" sz="2400" b="1" dirty="0">
                <a:solidFill>
                  <a:srgbClr val="0033CC"/>
                </a:solidFill>
              </a:rPr>
              <a:t>align</a:t>
            </a:r>
            <a:r>
              <a:rPr lang="en-US" sz="2400" b="1" dirty="0"/>
              <a:t> everyone’s </a:t>
            </a:r>
            <a:r>
              <a:rPr lang="en-US" sz="2400" b="1" dirty="0">
                <a:solidFill>
                  <a:srgbClr val="0033CC"/>
                </a:solidFill>
              </a:rPr>
              <a:t>expectations </a:t>
            </a:r>
            <a:r>
              <a:rPr lang="en-US" sz="2400" b="1" dirty="0"/>
              <a:t>about project </a:t>
            </a:r>
            <a:r>
              <a:rPr lang="en-US" sz="2400" b="1" dirty="0">
                <a:solidFill>
                  <a:srgbClr val="0033CC"/>
                </a:solidFill>
              </a:rPr>
              <a:t>uncertainties</a:t>
            </a:r>
          </a:p>
        </p:txBody>
      </p:sp>
      <p:sp>
        <p:nvSpPr>
          <p:cNvPr id="8" name="TextBox 7"/>
          <p:cNvSpPr txBox="1"/>
          <p:nvPr/>
        </p:nvSpPr>
        <p:spPr>
          <a:xfrm>
            <a:off x="4183415" y="4282223"/>
            <a:ext cx="4305492" cy="1200329"/>
          </a:xfrm>
          <a:prstGeom prst="rect">
            <a:avLst/>
          </a:prstGeom>
          <a:noFill/>
        </p:spPr>
        <p:txBody>
          <a:bodyPr wrap="square" rtlCol="0">
            <a:spAutoFit/>
          </a:bodyPr>
          <a:lstStyle/>
          <a:p>
            <a:pPr algn="ctr"/>
            <a:r>
              <a:rPr lang="en-US" sz="2400" b="1" dirty="0"/>
              <a:t>To </a:t>
            </a:r>
            <a:r>
              <a:rPr lang="en-US" sz="2400" b="1" dirty="0">
                <a:solidFill>
                  <a:srgbClr val="0000FF"/>
                </a:solidFill>
              </a:rPr>
              <a:t>make</a:t>
            </a:r>
            <a:r>
              <a:rPr lang="en-US" sz="2400" b="1" dirty="0"/>
              <a:t> </a:t>
            </a:r>
            <a:r>
              <a:rPr lang="en-US" sz="2400" b="1" dirty="0">
                <a:solidFill>
                  <a:srgbClr val="0033CC"/>
                </a:solidFill>
              </a:rPr>
              <a:t>better,</a:t>
            </a:r>
            <a:br>
              <a:rPr lang="en-US" sz="2400" b="1" dirty="0"/>
            </a:br>
            <a:r>
              <a:rPr lang="en-US" sz="2400" b="1" dirty="0"/>
              <a:t>more informed project </a:t>
            </a:r>
            <a:r>
              <a:rPr lang="en-US" sz="2400" b="1" dirty="0">
                <a:solidFill>
                  <a:srgbClr val="0033CC"/>
                </a:solidFill>
              </a:rPr>
              <a:t>decisions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pic>
        <p:nvPicPr>
          <p:cNvPr id="10" name="Picture 9"/>
          <p:cNvPicPr>
            <a:picLocks noChangeAspect="1"/>
          </p:cNvPicPr>
          <p:nvPr/>
        </p:nvPicPr>
        <p:blipFill>
          <a:blip r:embed="rId5"/>
          <a:stretch>
            <a:fillRect/>
          </a:stretch>
        </p:blipFill>
        <p:spPr>
          <a:xfrm>
            <a:off x="1335178" y="3762294"/>
            <a:ext cx="2576564" cy="2066404"/>
          </a:xfrm>
          <a:prstGeom prst="rect">
            <a:avLst/>
          </a:prstGeom>
        </p:spPr>
      </p:pic>
    </p:spTree>
    <p:extLst>
      <p:ext uri="{BB962C8B-B14F-4D97-AF65-F5344CB8AC3E}">
        <p14:creationId xmlns:p14="http://schemas.microsoft.com/office/powerpoint/2010/main" val="20544032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3432" y="352848"/>
            <a:ext cx="8117094" cy="830997"/>
          </a:xfrm>
          <a:prstGeom prst="rect">
            <a:avLst/>
          </a:prstGeom>
          <a:noFill/>
        </p:spPr>
        <p:txBody>
          <a:bodyPr wrap="none" rtlCol="0">
            <a:spAutoFit/>
          </a:bodyPr>
          <a:lstStyle/>
          <a:p>
            <a:pPr algn="ctr"/>
            <a:r>
              <a:rPr lang="en-US" sz="4800" b="1" dirty="0">
                <a:solidFill>
                  <a:schemeClr val="accent1">
                    <a:lumMod val="25000"/>
                  </a:schemeClr>
                </a:solidFill>
              </a:rPr>
              <a:t>Download FREE Templates</a:t>
            </a:r>
            <a:endParaRPr lang="en-US" sz="5400" dirty="0">
              <a:solidFill>
                <a:schemeClr val="accent1">
                  <a:lumMod val="25000"/>
                </a:scheme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pic>
        <p:nvPicPr>
          <p:cNvPr id="2" name="Picture 1"/>
          <p:cNvPicPr>
            <a:picLocks noChangeAspect="1"/>
          </p:cNvPicPr>
          <p:nvPr/>
        </p:nvPicPr>
        <p:blipFill>
          <a:blip r:embed="rId4"/>
          <a:stretch>
            <a:fillRect/>
          </a:stretch>
        </p:blipFill>
        <p:spPr>
          <a:xfrm>
            <a:off x="1646445" y="2134084"/>
            <a:ext cx="6277455" cy="3303149"/>
          </a:xfrm>
          <a:prstGeom prst="rect">
            <a:avLst/>
          </a:prstGeom>
        </p:spPr>
      </p:pic>
      <p:sp>
        <p:nvSpPr>
          <p:cNvPr id="7" name="TextBox 6"/>
          <p:cNvSpPr txBox="1"/>
          <p:nvPr/>
        </p:nvSpPr>
        <p:spPr>
          <a:xfrm>
            <a:off x="1980974" y="1335799"/>
            <a:ext cx="5608395" cy="646331"/>
          </a:xfrm>
          <a:prstGeom prst="rect">
            <a:avLst/>
          </a:prstGeom>
          <a:noFill/>
        </p:spPr>
        <p:txBody>
          <a:bodyPr wrap="none" rtlCol="0">
            <a:spAutoFit/>
          </a:bodyPr>
          <a:lstStyle/>
          <a:p>
            <a:r>
              <a:rPr lang="en-US" sz="3200" b="1" dirty="0"/>
              <a:t>www.</a:t>
            </a:r>
            <a:r>
              <a:rPr lang="en-US" sz="3600" b="1" dirty="0">
                <a:solidFill>
                  <a:srgbClr val="F1592A"/>
                </a:solidFill>
              </a:rPr>
              <a:t>StatisticalPERT</a:t>
            </a:r>
            <a:r>
              <a:rPr lang="en-US" sz="3200" b="1" dirty="0"/>
              <a:t>.com</a:t>
            </a:r>
            <a:endParaRPr lang="en-US" b="1" dirty="0"/>
          </a:p>
        </p:txBody>
      </p:sp>
    </p:spTree>
    <p:extLst>
      <p:ext uri="{BB962C8B-B14F-4D97-AF65-F5344CB8AC3E}">
        <p14:creationId xmlns:p14="http://schemas.microsoft.com/office/powerpoint/2010/main" val="2649951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81000"/>
            <a:ext cx="7772400" cy="1066800"/>
          </a:xfrm>
        </p:spPr>
        <p:txBody>
          <a:bodyPr/>
          <a:lstStyle/>
          <a:p>
            <a:r>
              <a:rPr lang="en-US" dirty="0"/>
              <a:t>Thank you!</a:t>
            </a:r>
          </a:p>
        </p:txBody>
      </p:sp>
      <p:pic>
        <p:nvPicPr>
          <p:cNvPr id="37" name="Picture 4" descr="C:\Users\jmahoney\Desktop\LinkedIn_28p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431" y="5459730"/>
            <a:ext cx="352425" cy="2667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7" descr="C:\Users\jmahoney\Desktop\TwitterLogo_#55ace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6715" y="538025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992580" y="5462707"/>
            <a:ext cx="1295400" cy="307777"/>
          </a:xfrm>
          <a:prstGeom prst="rect">
            <a:avLst/>
          </a:prstGeom>
          <a:noFill/>
        </p:spPr>
        <p:txBody>
          <a:bodyPr wrap="square" rtlCol="0">
            <a:spAutoFit/>
          </a:bodyPr>
          <a:lstStyle/>
          <a:p>
            <a:r>
              <a:rPr lang="en-US" sz="1400" dirty="0" err="1"/>
              <a:t>famousdavis</a:t>
            </a:r>
            <a:endParaRPr lang="en-US" sz="1400" dirty="0"/>
          </a:p>
        </p:txBody>
      </p:sp>
      <p:sp>
        <p:nvSpPr>
          <p:cNvPr id="44" name="TextBox 43"/>
          <p:cNvSpPr txBox="1"/>
          <p:nvPr/>
        </p:nvSpPr>
        <p:spPr>
          <a:xfrm>
            <a:off x="3293115" y="5462707"/>
            <a:ext cx="1475740" cy="307777"/>
          </a:xfrm>
          <a:prstGeom prst="rect">
            <a:avLst/>
          </a:prstGeom>
          <a:noFill/>
        </p:spPr>
        <p:txBody>
          <a:bodyPr wrap="square" rtlCol="0">
            <a:spAutoFit/>
          </a:bodyPr>
          <a:lstStyle/>
          <a:p>
            <a:r>
              <a:rPr lang="en-US" sz="1400" dirty="0"/>
              <a:t>@</a:t>
            </a:r>
            <a:r>
              <a:rPr lang="en-US" sz="1400" dirty="0" err="1"/>
              <a:t>famousdavis</a:t>
            </a:r>
            <a:endParaRPr lang="en-US" sz="1400" dirty="0"/>
          </a:p>
        </p:txBody>
      </p:sp>
      <p:sp>
        <p:nvSpPr>
          <p:cNvPr id="45" name="TextBox 44"/>
          <p:cNvSpPr txBox="1"/>
          <p:nvPr/>
        </p:nvSpPr>
        <p:spPr>
          <a:xfrm>
            <a:off x="6374056" y="5513903"/>
            <a:ext cx="2134944" cy="307777"/>
          </a:xfrm>
          <a:prstGeom prst="rect">
            <a:avLst/>
          </a:prstGeom>
          <a:noFill/>
        </p:spPr>
        <p:txBody>
          <a:bodyPr wrap="square" rtlCol="0">
            <a:spAutoFit/>
          </a:bodyPr>
          <a:lstStyle/>
          <a:p>
            <a:r>
              <a:rPr lang="en-US" sz="1400" dirty="0" err="1"/>
              <a:t>famousdavis</a:t>
            </a:r>
            <a:endParaRPr lang="en-US" sz="1400" dirty="0"/>
          </a:p>
        </p:txBody>
      </p:sp>
      <p:pic>
        <p:nvPicPr>
          <p:cNvPr id="46" name="Picture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5900" y="5428834"/>
            <a:ext cx="1004620" cy="365760"/>
          </a:xfrm>
          <a:prstGeom prst="rect">
            <a:avLst/>
          </a:prstGeom>
        </p:spPr>
      </p:pic>
      <p:sp>
        <p:nvSpPr>
          <p:cNvPr id="54" name="Title 1"/>
          <p:cNvSpPr txBox="1">
            <a:spLocks/>
          </p:cNvSpPr>
          <p:nvPr/>
        </p:nvSpPr>
        <p:spPr bwMode="auto">
          <a:xfrm>
            <a:off x="6127508" y="1524000"/>
            <a:ext cx="2692079" cy="69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6000" b="1">
                <a:solidFill>
                  <a:srgbClr val="007AC2"/>
                </a:solidFill>
                <a:effectLst>
                  <a:outerShdw blurRad="38100" dist="38100" dir="2700000" algn="tl">
                    <a:srgbClr val="000000">
                      <a:alpha val="43137"/>
                    </a:srgbClr>
                  </a:outerShdw>
                </a:effectLst>
                <a:latin typeface="ITC Avant Garde Gothic Demi" pitchFamily="34" charset="0"/>
                <a:ea typeface="+mj-ea"/>
                <a:cs typeface="+mj-cs"/>
              </a:defRPr>
            </a:lvl1pPr>
            <a:lvl2pPr algn="l" rtl="0" eaLnBrk="0" fontAlgn="base" hangingPunct="0">
              <a:spcBef>
                <a:spcPct val="0"/>
              </a:spcBef>
              <a:spcAft>
                <a:spcPct val="0"/>
              </a:spcAft>
              <a:defRPr sz="2800" b="1">
                <a:solidFill>
                  <a:srgbClr val="007AC2"/>
                </a:solidFill>
                <a:latin typeface="Arial" charset="0"/>
              </a:defRPr>
            </a:lvl2pPr>
            <a:lvl3pPr algn="l" rtl="0" eaLnBrk="0" fontAlgn="base" hangingPunct="0">
              <a:spcBef>
                <a:spcPct val="0"/>
              </a:spcBef>
              <a:spcAft>
                <a:spcPct val="0"/>
              </a:spcAft>
              <a:defRPr sz="2800" b="1">
                <a:solidFill>
                  <a:srgbClr val="007AC2"/>
                </a:solidFill>
                <a:latin typeface="Arial" charset="0"/>
              </a:defRPr>
            </a:lvl3pPr>
            <a:lvl4pPr algn="l" rtl="0" eaLnBrk="0" fontAlgn="base" hangingPunct="0">
              <a:spcBef>
                <a:spcPct val="0"/>
              </a:spcBef>
              <a:spcAft>
                <a:spcPct val="0"/>
              </a:spcAft>
              <a:defRPr sz="2800" b="1">
                <a:solidFill>
                  <a:srgbClr val="007AC2"/>
                </a:solidFill>
                <a:latin typeface="Arial" charset="0"/>
              </a:defRPr>
            </a:lvl4pPr>
            <a:lvl5pPr algn="l" rtl="0" eaLnBrk="0" fontAlgn="base" hangingPunct="0">
              <a:spcBef>
                <a:spcPct val="0"/>
              </a:spcBef>
              <a:spcAft>
                <a:spcPct val="0"/>
              </a:spcAft>
              <a:defRPr sz="2800" b="1">
                <a:solidFill>
                  <a:srgbClr val="007AC2"/>
                </a:solidFill>
                <a:latin typeface="Arial" charset="0"/>
              </a:defRPr>
            </a:lvl5pPr>
            <a:lvl6pPr marL="457200" algn="l" rtl="0" fontAlgn="base">
              <a:spcBef>
                <a:spcPct val="0"/>
              </a:spcBef>
              <a:spcAft>
                <a:spcPct val="0"/>
              </a:spcAft>
              <a:defRPr sz="2800" b="1">
                <a:solidFill>
                  <a:srgbClr val="007AC2"/>
                </a:solidFill>
                <a:latin typeface="Arial" charset="0"/>
              </a:defRPr>
            </a:lvl6pPr>
            <a:lvl7pPr marL="914400" algn="l" rtl="0" fontAlgn="base">
              <a:spcBef>
                <a:spcPct val="0"/>
              </a:spcBef>
              <a:spcAft>
                <a:spcPct val="0"/>
              </a:spcAft>
              <a:defRPr sz="2800" b="1">
                <a:solidFill>
                  <a:srgbClr val="007AC2"/>
                </a:solidFill>
                <a:latin typeface="Arial" charset="0"/>
              </a:defRPr>
            </a:lvl7pPr>
            <a:lvl8pPr marL="1371600" algn="l" rtl="0" fontAlgn="base">
              <a:spcBef>
                <a:spcPct val="0"/>
              </a:spcBef>
              <a:spcAft>
                <a:spcPct val="0"/>
              </a:spcAft>
              <a:defRPr sz="2800" b="1">
                <a:solidFill>
                  <a:srgbClr val="007AC2"/>
                </a:solidFill>
                <a:latin typeface="Arial" charset="0"/>
              </a:defRPr>
            </a:lvl8pPr>
            <a:lvl9pPr marL="1828800" algn="l" rtl="0" fontAlgn="base">
              <a:spcBef>
                <a:spcPct val="0"/>
              </a:spcBef>
              <a:spcAft>
                <a:spcPct val="0"/>
              </a:spcAft>
              <a:defRPr sz="2800" b="1">
                <a:solidFill>
                  <a:srgbClr val="007AC2"/>
                </a:solidFill>
                <a:latin typeface="Arial" charset="0"/>
              </a:defRPr>
            </a:lvl9pPr>
          </a:lstStyle>
          <a:p>
            <a:pPr algn="ctr"/>
            <a:r>
              <a:rPr lang="en-US" sz="1800" dirty="0">
                <a:effectLst/>
                <a:latin typeface="Calibri"/>
              </a:rPr>
              <a:t>Please rate my session in the mobile app!</a:t>
            </a:r>
            <a:br>
              <a:rPr lang="en-US" sz="1800" dirty="0">
                <a:effectLst/>
                <a:latin typeface="Calibri"/>
              </a:rPr>
            </a:br>
            <a:endParaRPr lang="en-US" sz="1800" b="0" dirty="0">
              <a:solidFill>
                <a:prstClr val="black"/>
              </a:solidFill>
              <a:effectLst/>
              <a:latin typeface="Calibri"/>
            </a:endParaRPr>
          </a:p>
        </p:txBody>
      </p:sp>
      <p:pic>
        <p:nvPicPr>
          <p:cNvPr id="56" name="Picture 55"/>
          <p:cNvPicPr/>
          <p:nvPr/>
        </p:nvPicPr>
        <p:blipFill>
          <a:blip r:embed="rId6" cstate="print">
            <a:extLst>
              <a:ext uri="{28A0092B-C50C-407E-A947-70E740481C1C}">
                <a14:useLocalDpi xmlns:a14="http://schemas.microsoft.com/office/drawing/2010/main" val="0"/>
              </a:ext>
            </a:extLst>
          </a:blip>
          <a:stretch>
            <a:fillRect/>
          </a:stretch>
        </p:blipFill>
        <p:spPr>
          <a:xfrm>
            <a:off x="6811673" y="2580649"/>
            <a:ext cx="1323748" cy="2448551"/>
          </a:xfrm>
          <a:prstGeom prst="rect">
            <a:avLst/>
          </a:prstGeom>
        </p:spPr>
      </p:pic>
      <p:sp>
        <p:nvSpPr>
          <p:cNvPr id="59" name="Content Placeholder 3"/>
          <p:cNvSpPr txBox="1">
            <a:spLocks/>
          </p:cNvSpPr>
          <p:nvPr/>
        </p:nvSpPr>
        <p:spPr>
          <a:xfrm>
            <a:off x="685799" y="1981200"/>
            <a:ext cx="6426201" cy="162675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chemeClr val="tx1">
                  <a:lumMod val="75000"/>
                  <a:lumOff val="25000"/>
                </a:schemeClr>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chemeClr val="tx1">
                  <a:lumMod val="75000"/>
                  <a:lumOff val="25000"/>
                </a:schemeClr>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chemeClr val="tx1">
                  <a:lumMod val="75000"/>
                  <a:lumOff val="25000"/>
                </a:schemeClr>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chemeClr val="tx1">
                  <a:lumMod val="75000"/>
                  <a:lumOff val="25000"/>
                </a:schemeClr>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70C0"/>
              </a:buClr>
              <a:buSzTx/>
              <a:buFont typeface="Arial" panose="020B0604020202020204" pitchFamily="34" charset="0"/>
              <a:buChar char="•"/>
              <a:tabLst>
                <a:tab pos="1371600" algn="l"/>
              </a:tabLst>
              <a:defRPr/>
            </a:pPr>
            <a:r>
              <a:rPr kumimoji="0" lang="en-US" sz="2800" b="1" i="0" u="none" strike="noStrike" kern="1200" cap="none" spc="0" normalizeH="0" baseline="0" noProof="0" dirty="0">
                <a:ln>
                  <a:noFill/>
                </a:ln>
                <a:solidFill>
                  <a:sysClr val="windowText" lastClr="000000">
                    <a:lumMod val="65000"/>
                    <a:lumOff val="35000"/>
                  </a:sysClr>
                </a:solidFill>
                <a:effectLst/>
                <a:uLnTx/>
                <a:uFillTx/>
                <a:latin typeface="Arial" panose="020B0604020202020204" pitchFamily="34" charset="0"/>
                <a:ea typeface="+mn-ea"/>
                <a:cs typeface="Arial" panose="020B0604020202020204" pitchFamily="34" charset="0"/>
              </a:rPr>
              <a:t>Name	</a:t>
            </a:r>
            <a:r>
              <a:rPr kumimoji="0" lang="en-US" sz="2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a:t>
            </a:r>
            <a:r>
              <a:rPr kumimoji="0" lang="en-US" sz="2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lang="en-US" sz="2200" dirty="0">
                <a:solidFill>
                  <a:sysClr val="windowText" lastClr="000000"/>
                </a:solidFill>
              </a:rPr>
              <a:t>William W. Davis, MSPM, PMP</a:t>
            </a:r>
            <a:endParaRPr kumimoji="0" lang="en-US" sz="2200" b="0" i="0" u="none" strike="noStrike" kern="1200" cap="none" spc="0" normalizeH="0" baseline="0" noProof="0" dirty="0">
              <a:ln>
                <a:noFill/>
              </a:ln>
              <a:solidFill>
                <a:sysClr val="windowText" lastClr="000000"/>
              </a:solidFill>
              <a:effectLst/>
              <a:uLnTx/>
              <a:uFillTx/>
            </a:endParaRPr>
          </a:p>
          <a:p>
            <a:pPr marL="342900" marR="0" lvl="0" indent="-342900" algn="l" defTabSz="914400" rtl="0" eaLnBrk="1" fontAlgn="auto" latinLnBrk="0" hangingPunct="1">
              <a:lnSpc>
                <a:spcPct val="100000"/>
              </a:lnSpc>
              <a:spcBef>
                <a:spcPct val="20000"/>
              </a:spcBef>
              <a:spcAft>
                <a:spcPts val="0"/>
              </a:spcAft>
              <a:buClr>
                <a:srgbClr val="0070C0"/>
              </a:buClr>
              <a:buSzTx/>
              <a:buFont typeface="Arial" panose="020B0604020202020204" pitchFamily="34" charset="0"/>
              <a:buChar char="•"/>
              <a:tabLst>
                <a:tab pos="1371600" algn="l"/>
              </a:tabLst>
              <a:defRPr/>
            </a:pPr>
            <a:r>
              <a:rPr kumimoji="0" lang="en-US" sz="2800" b="1" i="0" u="none" strike="noStrike" kern="1200" cap="none" spc="0" normalizeH="0" baseline="0" noProof="0" dirty="0">
                <a:ln>
                  <a:noFill/>
                </a:ln>
                <a:solidFill>
                  <a:sysClr val="windowText" lastClr="000000">
                    <a:lumMod val="65000"/>
                    <a:lumOff val="35000"/>
                  </a:sysClr>
                </a:solidFill>
                <a:effectLst/>
                <a:uLnTx/>
                <a:uFillTx/>
                <a:latin typeface="Arial" panose="020B0604020202020204" pitchFamily="34" charset="0"/>
                <a:ea typeface="+mn-ea"/>
                <a:cs typeface="Arial" panose="020B0604020202020204" pitchFamily="34" charset="0"/>
              </a:rPr>
              <a:t>Web</a:t>
            </a:r>
            <a:r>
              <a:rPr kumimoji="0" lang="en-US" sz="2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lang="en-US" b="1" noProof="0" dirty="0">
                <a:solidFill>
                  <a:sysClr val="windowText" lastClr="000000"/>
                </a:solidFill>
              </a:rPr>
              <a:t>	</a:t>
            </a:r>
            <a:r>
              <a:rPr kumimoji="0" lang="en-US" sz="2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lang="en-US" sz="2400" dirty="0">
                <a:solidFill>
                  <a:sysClr val="windowText" lastClr="000000"/>
                </a:solidFill>
              </a:rPr>
              <a:t>www.</a:t>
            </a:r>
            <a:r>
              <a:rPr lang="en-US" b="1" dirty="0">
                <a:solidFill>
                  <a:srgbClr val="F15928"/>
                </a:solidFill>
              </a:rPr>
              <a:t>StatisticalPERT</a:t>
            </a:r>
            <a:r>
              <a:rPr lang="en-US" sz="2400" dirty="0">
                <a:solidFill>
                  <a:sysClr val="windowText" lastClr="000000"/>
                </a:solidFill>
              </a:rPr>
              <a:t>.com</a:t>
            </a:r>
            <a:endParaRPr kumimoji="0" lang="en-US" sz="2400" b="0" i="0" u="none" strike="noStrike" kern="1200" cap="none" spc="0" normalizeH="0" baseline="0" noProof="0" dirty="0">
              <a:ln>
                <a:noFill/>
              </a:ln>
              <a:solidFill>
                <a:sysClr val="windowText" lastClr="000000"/>
              </a:solidFill>
              <a:effectLst/>
              <a:uLnTx/>
              <a:uFillTx/>
            </a:endParaRPr>
          </a:p>
          <a:p>
            <a:pPr marL="342900" marR="0" lvl="0" indent="-342900" algn="l" defTabSz="914400" rtl="0" eaLnBrk="1" fontAlgn="auto" latinLnBrk="0" hangingPunct="1">
              <a:lnSpc>
                <a:spcPct val="100000"/>
              </a:lnSpc>
              <a:spcBef>
                <a:spcPct val="20000"/>
              </a:spcBef>
              <a:spcAft>
                <a:spcPts val="0"/>
              </a:spcAft>
              <a:buClr>
                <a:srgbClr val="0070C0"/>
              </a:buClr>
              <a:buSzTx/>
              <a:buFont typeface="Arial" panose="020B0604020202020204" pitchFamily="34" charset="0"/>
              <a:buChar char="•"/>
              <a:tabLst>
                <a:tab pos="1371600" algn="l"/>
              </a:tabLst>
              <a:defRPr/>
            </a:pPr>
            <a:r>
              <a:rPr kumimoji="0" lang="en-US" sz="2800" b="1" i="0" u="none" strike="noStrike" kern="1200" cap="none" spc="0" normalizeH="0" baseline="0" noProof="0" dirty="0">
                <a:ln>
                  <a:noFill/>
                </a:ln>
                <a:solidFill>
                  <a:sysClr val="windowText" lastClr="000000">
                    <a:lumMod val="65000"/>
                    <a:lumOff val="35000"/>
                  </a:sysClr>
                </a:solidFill>
                <a:effectLst/>
                <a:uLnTx/>
                <a:uFillTx/>
                <a:latin typeface="Arial" panose="020B0604020202020204" pitchFamily="34" charset="0"/>
                <a:ea typeface="+mn-ea"/>
                <a:cs typeface="Arial" panose="020B0604020202020204" pitchFamily="34" charset="0"/>
              </a:rPr>
              <a:t>Email</a:t>
            </a:r>
            <a:r>
              <a:rPr lang="en-US" b="1" dirty="0">
                <a:solidFill>
                  <a:sysClr val="windowText" lastClr="000000"/>
                </a:solidFill>
              </a:rPr>
              <a:t>	</a:t>
            </a:r>
            <a:r>
              <a:rPr kumimoji="0" lang="en-US" sz="2800" b="1" i="0"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a:t>
            </a:r>
            <a:r>
              <a:rPr kumimoji="0" lang="en-US" sz="2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famousdavispmp@gmail.com</a:t>
            </a:r>
          </a:p>
          <a:p>
            <a:pPr marL="342900" marR="0" lvl="0" indent="-342900" algn="l" defTabSz="914400" rtl="0" eaLnBrk="1" fontAlgn="auto" latinLnBrk="0" hangingPunct="1">
              <a:lnSpc>
                <a:spcPct val="100000"/>
              </a:lnSpc>
              <a:spcBef>
                <a:spcPct val="20000"/>
              </a:spcBef>
              <a:spcAft>
                <a:spcPts val="0"/>
              </a:spcAft>
              <a:buClr>
                <a:srgbClr val="0070C0"/>
              </a:buClr>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07360" y="731520"/>
            <a:ext cx="914400" cy="914400"/>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spTree>
    <p:extLst>
      <p:ext uri="{BB962C8B-B14F-4D97-AF65-F5344CB8AC3E}">
        <p14:creationId xmlns:p14="http://schemas.microsoft.com/office/powerpoint/2010/main" val="2976816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Estimate Anything?</a:t>
            </a:r>
          </a:p>
        </p:txBody>
      </p:sp>
      <p:sp>
        <p:nvSpPr>
          <p:cNvPr id="4" name="TextBox 3"/>
          <p:cNvSpPr txBox="1"/>
          <p:nvPr/>
        </p:nvSpPr>
        <p:spPr>
          <a:xfrm>
            <a:off x="317500" y="1771976"/>
            <a:ext cx="8572500" cy="461665"/>
          </a:xfrm>
          <a:prstGeom prst="rect">
            <a:avLst/>
          </a:prstGeom>
          <a:noFill/>
        </p:spPr>
        <p:txBody>
          <a:bodyPr wrap="square" rtlCol="0">
            <a:spAutoFit/>
          </a:bodyPr>
          <a:lstStyle/>
          <a:p>
            <a:pPr algn="ctr"/>
            <a:r>
              <a:rPr lang="en-US" sz="2400" b="1" dirty="0"/>
              <a:t>To make </a:t>
            </a:r>
            <a:r>
              <a:rPr lang="en-US" sz="2400" b="1" dirty="0">
                <a:solidFill>
                  <a:srgbClr val="0000FF"/>
                </a:solidFill>
              </a:rPr>
              <a:t>better</a:t>
            </a:r>
            <a:r>
              <a:rPr lang="en-US" sz="2400" b="1" dirty="0"/>
              <a:t>, more informed </a:t>
            </a:r>
            <a:r>
              <a:rPr lang="en-US" sz="2400" b="1" dirty="0">
                <a:solidFill>
                  <a:srgbClr val="0000FF"/>
                </a:solidFill>
              </a:rPr>
              <a:t>decisions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pic>
        <p:nvPicPr>
          <p:cNvPr id="3" name="Picture 2"/>
          <p:cNvPicPr>
            <a:picLocks noChangeAspect="1"/>
          </p:cNvPicPr>
          <p:nvPr/>
        </p:nvPicPr>
        <p:blipFill>
          <a:blip r:embed="rId4"/>
          <a:stretch>
            <a:fillRect/>
          </a:stretch>
        </p:blipFill>
        <p:spPr>
          <a:xfrm>
            <a:off x="2662010" y="2398280"/>
            <a:ext cx="3883479" cy="3114550"/>
          </a:xfrm>
          <a:prstGeom prst="rect">
            <a:avLst/>
          </a:prstGeom>
        </p:spPr>
      </p:pic>
    </p:spTree>
    <p:extLst>
      <p:ext uri="{BB962C8B-B14F-4D97-AF65-F5344CB8AC3E}">
        <p14:creationId xmlns:p14="http://schemas.microsoft.com/office/powerpoint/2010/main" val="4555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Why I Use Statistical PERT</a:t>
            </a:r>
          </a:p>
        </p:txBody>
      </p:sp>
      <p:pic>
        <p:nvPicPr>
          <p:cNvPr id="5" name="Picture 4"/>
          <p:cNvPicPr>
            <a:picLocks noChangeAspect="1"/>
          </p:cNvPicPr>
          <p:nvPr/>
        </p:nvPicPr>
        <p:blipFill>
          <a:blip r:embed="rId3"/>
          <a:stretch>
            <a:fillRect/>
          </a:stretch>
        </p:blipFill>
        <p:spPr>
          <a:xfrm>
            <a:off x="928047" y="2028397"/>
            <a:ext cx="2983695" cy="1733897"/>
          </a:xfrm>
          <a:prstGeom prst="rect">
            <a:avLst/>
          </a:prstGeom>
        </p:spPr>
      </p:pic>
      <p:sp>
        <p:nvSpPr>
          <p:cNvPr id="7" name="TextBox 6"/>
          <p:cNvSpPr txBox="1"/>
          <p:nvPr/>
        </p:nvSpPr>
        <p:spPr>
          <a:xfrm>
            <a:off x="4181143" y="2410207"/>
            <a:ext cx="4277057" cy="1200329"/>
          </a:xfrm>
          <a:prstGeom prst="rect">
            <a:avLst/>
          </a:prstGeom>
          <a:noFill/>
        </p:spPr>
        <p:txBody>
          <a:bodyPr wrap="square" rtlCol="0">
            <a:spAutoFit/>
          </a:bodyPr>
          <a:lstStyle/>
          <a:p>
            <a:pPr algn="ctr"/>
            <a:r>
              <a:rPr lang="en-US" sz="2400" b="1" dirty="0"/>
              <a:t>To </a:t>
            </a:r>
            <a:r>
              <a:rPr lang="en-US" sz="2400" b="1" dirty="0">
                <a:solidFill>
                  <a:srgbClr val="0033CC"/>
                </a:solidFill>
              </a:rPr>
              <a:t>align</a:t>
            </a:r>
            <a:r>
              <a:rPr lang="en-US" sz="2400" b="1" dirty="0"/>
              <a:t> everyone’s </a:t>
            </a:r>
            <a:r>
              <a:rPr lang="en-US" sz="2400" b="1" dirty="0">
                <a:solidFill>
                  <a:srgbClr val="0033CC"/>
                </a:solidFill>
              </a:rPr>
              <a:t>expectations </a:t>
            </a:r>
            <a:r>
              <a:rPr lang="en-US" sz="2400" b="1" dirty="0"/>
              <a:t>about project </a:t>
            </a:r>
            <a:r>
              <a:rPr lang="en-US" sz="2400" b="1" dirty="0">
                <a:solidFill>
                  <a:srgbClr val="0033CC"/>
                </a:solidFill>
              </a:rPr>
              <a:t>uncertainties</a:t>
            </a:r>
          </a:p>
        </p:txBody>
      </p:sp>
      <p:sp>
        <p:nvSpPr>
          <p:cNvPr id="8" name="TextBox 7"/>
          <p:cNvSpPr txBox="1"/>
          <p:nvPr/>
        </p:nvSpPr>
        <p:spPr>
          <a:xfrm>
            <a:off x="4183415" y="4282223"/>
            <a:ext cx="4305492" cy="1200329"/>
          </a:xfrm>
          <a:prstGeom prst="rect">
            <a:avLst/>
          </a:prstGeom>
          <a:noFill/>
        </p:spPr>
        <p:txBody>
          <a:bodyPr wrap="square" rtlCol="0">
            <a:spAutoFit/>
          </a:bodyPr>
          <a:lstStyle/>
          <a:p>
            <a:pPr algn="ctr"/>
            <a:r>
              <a:rPr lang="en-US" sz="2400" b="1" dirty="0"/>
              <a:t>To </a:t>
            </a:r>
            <a:r>
              <a:rPr lang="en-US" sz="2400" b="1" dirty="0">
                <a:solidFill>
                  <a:srgbClr val="0000FF"/>
                </a:solidFill>
              </a:rPr>
              <a:t>make</a:t>
            </a:r>
            <a:r>
              <a:rPr lang="en-US" sz="2400" b="1" dirty="0"/>
              <a:t> </a:t>
            </a:r>
            <a:r>
              <a:rPr lang="en-US" sz="2400" b="1" dirty="0">
                <a:solidFill>
                  <a:srgbClr val="0033CC"/>
                </a:solidFill>
              </a:rPr>
              <a:t>better,</a:t>
            </a:r>
            <a:br>
              <a:rPr lang="en-US" sz="2400" b="1" dirty="0"/>
            </a:br>
            <a:r>
              <a:rPr lang="en-US" sz="2400" b="1" dirty="0"/>
              <a:t>more informed project </a:t>
            </a:r>
            <a:r>
              <a:rPr lang="en-US" sz="2400" b="1" dirty="0">
                <a:solidFill>
                  <a:srgbClr val="0033CC"/>
                </a:solidFill>
              </a:rPr>
              <a:t>decisions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3900" y="5677470"/>
            <a:ext cx="908956" cy="571664"/>
          </a:xfrm>
          <a:prstGeom prst="rect">
            <a:avLst/>
          </a:prstGeom>
        </p:spPr>
      </p:pic>
      <p:pic>
        <p:nvPicPr>
          <p:cNvPr id="10" name="Picture 9"/>
          <p:cNvPicPr>
            <a:picLocks noChangeAspect="1"/>
          </p:cNvPicPr>
          <p:nvPr/>
        </p:nvPicPr>
        <p:blipFill>
          <a:blip r:embed="rId5"/>
          <a:stretch>
            <a:fillRect/>
          </a:stretch>
        </p:blipFill>
        <p:spPr>
          <a:xfrm>
            <a:off x="1335178" y="3762294"/>
            <a:ext cx="2576564" cy="2066404"/>
          </a:xfrm>
          <a:prstGeom prst="rect">
            <a:avLst/>
          </a:prstGeom>
        </p:spPr>
      </p:pic>
    </p:spTree>
    <p:extLst>
      <p:ext uri="{BB962C8B-B14F-4D97-AF65-F5344CB8AC3E}">
        <p14:creationId xmlns:p14="http://schemas.microsoft.com/office/powerpoint/2010/main" val="2095360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Theme1">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Theme1</Template>
  <TotalTime>13967</TotalTime>
  <Words>4100</Words>
  <Application>Microsoft Office PowerPoint</Application>
  <PresentationFormat>On-screen Show (4:3)</PresentationFormat>
  <Paragraphs>458</Paragraphs>
  <Slides>75</Slides>
  <Notes>75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Cambria Math</vt:lpstr>
      <vt:lpstr>Times</vt:lpstr>
      <vt:lpstr>Times New Roman</vt:lpstr>
      <vt:lpstr>Wingdings</vt:lpstr>
      <vt:lpstr>Theme1</vt:lpstr>
      <vt:lpstr>Easily Estimate Projects Using Statistical PERT</vt:lpstr>
      <vt:lpstr>Your Learning Objectives</vt:lpstr>
      <vt:lpstr>Agenda</vt:lpstr>
      <vt:lpstr>PowerPoint Presentation</vt:lpstr>
      <vt:lpstr>What Is Your Color Energy?</vt:lpstr>
      <vt:lpstr>Why Do We Estimate Anything?</vt:lpstr>
      <vt:lpstr>Why Do We Estimate Anything?</vt:lpstr>
      <vt:lpstr>Why Do We Estimate Anything?</vt:lpstr>
      <vt:lpstr>Why I Use Statistical PERT</vt:lpstr>
      <vt:lpstr>PowerPoint Presentation</vt:lpstr>
      <vt:lpstr>Estimation Activity</vt:lpstr>
      <vt:lpstr>Three Types of Estimates</vt:lpstr>
      <vt:lpstr>Deterministic Estimates</vt:lpstr>
      <vt:lpstr>Three Point Estimation</vt:lpstr>
      <vt:lpstr>Probabilistic (Stochastic) Estimation</vt:lpstr>
      <vt:lpstr>Probabilistic Estimates Are Everywhere</vt:lpstr>
      <vt:lpstr>Probabilistic Estimates Are Everywhere</vt:lpstr>
      <vt:lpstr>Probabilistic Estimates Are Everywhere</vt:lpstr>
      <vt:lpstr>PowerPoint Presentation</vt:lpstr>
      <vt:lpstr>The Project Manager’s Toolbox</vt:lpstr>
      <vt:lpstr>The Project Manager’s Toolbox</vt:lpstr>
      <vt:lpstr>The PM’s Dilemma</vt:lpstr>
      <vt:lpstr>Greater Estimation Accuracy = Greater Cost</vt:lpstr>
      <vt:lpstr>Lesser Estimation Accuracy = Lesser Cost</vt:lpstr>
      <vt:lpstr>Statistical PERT Pros &amp; Cons</vt:lpstr>
      <vt:lpstr>Statistical PERT Pros &amp; Cons</vt:lpstr>
      <vt:lpstr>Statistical PERT Requirements</vt:lpstr>
      <vt:lpstr>Statistical PERT Terminology</vt:lpstr>
      <vt:lpstr>PowerPoint Presentation</vt:lpstr>
      <vt:lpstr>The Five Easy Steps of Statistical PERT</vt:lpstr>
      <vt:lpstr>The Five Easy Steps of Statistical PERT</vt:lpstr>
      <vt:lpstr>NORM.DIST and NORM.INV Excel functions</vt:lpstr>
      <vt:lpstr>NORM.DIST and NORM.INV Excel functions</vt:lpstr>
      <vt:lpstr>Step One – Create a Three Point Estimate</vt:lpstr>
      <vt:lpstr>Step Two – Estimate the Mean</vt:lpstr>
      <vt:lpstr>Step Three – Render a Subjective Judgment</vt:lpstr>
      <vt:lpstr>Step Three – Render a Subjective Judgment</vt:lpstr>
      <vt:lpstr>How Certain Are You?</vt:lpstr>
      <vt:lpstr>Near Certainty (1-98-1)</vt:lpstr>
      <vt:lpstr>How Certain Are You?</vt:lpstr>
      <vt:lpstr>Guesstimate (33-34-33)</vt:lpstr>
      <vt:lpstr>How Certain Are You?</vt:lpstr>
      <vt:lpstr>High Confidence (4-92-4)</vt:lpstr>
      <vt:lpstr>How Certain Are You?</vt:lpstr>
      <vt:lpstr>Medium-High Confidence (8-84-8)</vt:lpstr>
      <vt:lpstr>How Certain Are You?</vt:lpstr>
      <vt:lpstr>Medium-Low Confidence (15-70-15)</vt:lpstr>
      <vt:lpstr>How Certain Are You?</vt:lpstr>
      <vt:lpstr>Low Confidence (25-50-25)</vt:lpstr>
      <vt:lpstr>SPERT Subjective Judgments</vt:lpstr>
      <vt:lpstr>Step Three – Render a Subjective Judgment</vt:lpstr>
      <vt:lpstr>Step Three – Render a Subjective Judgment</vt:lpstr>
      <vt:lpstr>Step Four – Create a SPERT Standard Deviation</vt:lpstr>
      <vt:lpstr>Step Four – Create a SPERT Standard Deviation</vt:lpstr>
      <vt:lpstr>Step Five – Choose a Planning Estimate</vt:lpstr>
      <vt:lpstr>Step Five – Choose a Planning Estimate</vt:lpstr>
      <vt:lpstr>PowerPoint Presentation</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Use a Statistical PERT Free Template!</vt:lpstr>
      <vt:lpstr>The Five Easy Steps of Statistical PERT</vt:lpstr>
      <vt:lpstr>The Five Easy Steps of Statistical PERT</vt:lpstr>
      <vt:lpstr>PowerPoint Presentation</vt:lpstr>
      <vt:lpstr>PowerPoint Presentation</vt:lpstr>
      <vt:lpstr>Why I Use Statistical PERT</vt:lpstr>
      <vt:lpstr>PowerPoint Presentation</vt:lpstr>
      <vt:lpstr>Thank you!</vt:lpstr>
    </vt:vector>
  </TitlesOfParts>
  <Company>PMI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Luttrell</dc:creator>
  <cp:lastModifiedBy>William Davis</cp:lastModifiedBy>
  <cp:revision>188</cp:revision>
  <dcterms:created xsi:type="dcterms:W3CDTF">2013-10-16T15:13:20Z</dcterms:created>
  <dcterms:modified xsi:type="dcterms:W3CDTF">2016-09-26T13:56:40Z</dcterms:modified>
</cp:coreProperties>
</file>